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embeddedFontLst>
    <p:embeddedFont>
      <p:font typeface="Work Sans Medium"/>
      <p:regular r:id="rId19"/>
      <p:bold r:id="rId20"/>
      <p:italic r:id="rId21"/>
      <p:boldItalic r:id="rId22"/>
    </p:embeddedFont>
    <p:embeddedFont>
      <p:font typeface="Work Sans"/>
      <p:regular r:id="rId23"/>
      <p:bold r:id="rId24"/>
      <p:italic r:id="rId25"/>
      <p:boldItalic r:id="rId26"/>
    </p:embeddedFont>
    <p:embeddedFont>
      <p:font typeface="Work Sans Light"/>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1" roundtripDataSignature="AMtx7mhTlF0fFhMT2Fra5CLhhHLCm13P7A=="/>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Luis Felipe sanchez sierra"/>
  <p:cmAuthor clrIdx="1" id="1" initials="" lastIdx="1" name="Juan David Mahecha Saboga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Medium-bold.fntdata"/><Relationship Id="rId22" Type="http://schemas.openxmlformats.org/officeDocument/2006/relationships/font" Target="fonts/WorkSansMedium-boldItalic.fntdata"/><Relationship Id="rId21" Type="http://schemas.openxmlformats.org/officeDocument/2006/relationships/font" Target="fonts/WorkSansMedium-italic.fntdata"/><Relationship Id="rId24" Type="http://schemas.openxmlformats.org/officeDocument/2006/relationships/font" Target="fonts/WorkSans-bold.fntdata"/><Relationship Id="rId23" Type="http://schemas.openxmlformats.org/officeDocument/2006/relationships/font" Target="fonts/WorkSans-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WorkSans-boldItalic.fntdata"/><Relationship Id="rId25" Type="http://schemas.openxmlformats.org/officeDocument/2006/relationships/font" Target="fonts/WorkSans-italic.fntdata"/><Relationship Id="rId28" Type="http://schemas.openxmlformats.org/officeDocument/2006/relationships/font" Target="fonts/WorkSansLight-bold.fntdata"/><Relationship Id="rId27" Type="http://schemas.openxmlformats.org/officeDocument/2006/relationships/font" Target="fonts/WorkSans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WorkSansLight-italic.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WorkSansLight-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WorkSansMedium-regular.fntdata"/><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11-01T14:43:15.345">
    <p:pos x="744" y="1507"/>
    <p:text>Carlos mendez, en libro de métodos de investigación sugiere que definamos a la población a la que dirige el software</p:text>
    <p:extLst>
      <p:ext uri="{C676402C-5697-4E1C-873F-D02D1690AC5C}">
        <p15:threadingInfo timeZoneBias="0"/>
      </p:ext>
      <p:ext uri="http://customooxmlschemas.google.com/">
        <go:slidesCustomData xmlns:go="http://customooxmlschemas.google.com/" commentPostId="AAABUE7Zy_E"/>
      </p:ext>
    </p:extLst>
  </p:cm>
  <p:cm authorId="1" idx="1" dt="2024-10-31T20:56:47.913">
    <p:pos x="744" y="1607"/>
    <p:text>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 2, 3.
Estos elementos ayudan a captar el interés del lector y a establecer una base sólida para el desarrollo del trabajo.</p:text>
    <p:extLst>
      <p:ext uri="{C676402C-5697-4E1C-873F-D02D1690AC5C}">
        <p15:threadingInfo timeZoneBias="0"/>
      </p:ext>
      <p:ext uri="http://customooxmlschemas.google.com/">
        <go:slidesCustomData xmlns:go="http://customooxmlschemas.google.com/" commentPostId="AAABUE8vEO0"/>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11-14T21:41:00.455">
    <p:pos x="153" y="1030"/>
    <p:text>La solución: Se propone el desarrollo de un Sistema de Información Web denominado [Nombre del Sistema] que sirva como herramienta software de apoyo al seguimiento del/los [Nombre Proceso(s)] de la Empresa [Nombre Empresa]. 
La importancia del Sistema: Permitirá la gestión de los [nombre Perfiles] como usuarios de la Empresa [Nombre Empresa] [más Información]. En [ModProceso1] los [Perfiles Usuario] podrán [acciones del Sistema (beneficios comparados con las necesidades encontradas)]. En [ModProceso2] los [Perfiles Usuario] podrán [acciones del Sistema (beneficios comparados con las necesidades encontradas)]. Finalmente, facilitará la gestión de reportes gráficos e impresos, necesarios para la toma de decisiones del personal administrativo de la Empresa [Nombre Empresa]. 
El aporte al Sector: El Sistema [Nombre Empresa] servirá como aporte al sector [Sector], como [importancia para el Sector].
NOTA: No se usan viñetas o numeración, a menos que sea para contar o describir una serie de pasos. Se pueden utilizar imágenes de apoyo.</p:text>
    <p:extLst>
      <p:ext uri="{C676402C-5697-4E1C-873F-D02D1690AC5C}">
        <p15:threadingInfo timeZoneBias="0"/>
      </p:ext>
      <p:ext uri="http://customooxmlschemas.google.com/">
        <go:slidesCustomData xmlns:go="http://customooxmlschemas.google.com/" commentPostId="AAABYcpqbAY"/>
      </p:ext>
    </p:extLst>
  </p:cm>
</p:cmLst>
</file>

<file path=ppt/media/image1.png>
</file>

<file path=ppt/media/image10.png>
</file>

<file path=ppt/media/image12.png>
</file>

<file path=ppt/media/image13.png>
</file>

<file path=ppt/media/image15.png>
</file>

<file path=ppt/media/image16.png>
</file>

<file path=ppt/media/image2.png>
</file>

<file path=ppt/media/image3.png>
</file>

<file path=ppt/media/image4.png>
</file>

<file path=ppt/media/image5.png>
</file>

<file path=ppt/media/image7.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1" name="Google Shape;18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0" name="Google Shape;190;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7" name="Google Shape;21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8" name="Google Shape;13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apositiva de título">
  <p:cSld name="1_Diapositiva de título">
    <p:spTree>
      <p:nvGrpSpPr>
        <p:cNvPr id="15" name="Shape 15"/>
        <p:cNvGrpSpPr/>
        <p:nvPr/>
      </p:nvGrpSpPr>
      <p:grpSpPr>
        <a:xfrm>
          <a:off x="0" y="0"/>
          <a:ext cx="0" cy="0"/>
          <a:chOff x="0" y="0"/>
          <a:chExt cx="0" cy="0"/>
        </a:xfrm>
      </p:grpSpPr>
      <p:pic>
        <p:nvPicPr>
          <p:cNvPr descr="Interfaz de usuario gráfica, Texto, Aplicación&#10;&#10;Descripción generada automáticamente" id="16" name="Google Shape;16;p17"/>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6" name="Shape 56"/>
        <p:cNvGrpSpPr/>
        <p:nvPr/>
      </p:nvGrpSpPr>
      <p:grpSpPr>
        <a:xfrm>
          <a:off x="0" y="0"/>
          <a:ext cx="0" cy="0"/>
          <a:chOff x="0" y="0"/>
          <a:chExt cx="0" cy="0"/>
        </a:xfrm>
      </p:grpSpPr>
      <p:sp>
        <p:nvSpPr>
          <p:cNvPr id="57" name="Google Shape;57;p2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9" name="Google Shape;59;p2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2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1" name="Google Shape;61;p2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65" name="Shape 65"/>
        <p:cNvGrpSpPr/>
        <p:nvPr/>
      </p:nvGrpSpPr>
      <p:grpSpPr>
        <a:xfrm>
          <a:off x="0" y="0"/>
          <a:ext cx="0" cy="0"/>
          <a:chOff x="0" y="0"/>
          <a:chExt cx="0" cy="0"/>
        </a:xfrm>
      </p:grpSpPr>
      <p:sp>
        <p:nvSpPr>
          <p:cNvPr id="66" name="Google Shape;66;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0" name="Shape 70"/>
        <p:cNvGrpSpPr/>
        <p:nvPr/>
      </p:nvGrpSpPr>
      <p:grpSpPr>
        <a:xfrm>
          <a:off x="0" y="0"/>
          <a:ext cx="0" cy="0"/>
          <a:chOff x="0" y="0"/>
          <a:chExt cx="0" cy="0"/>
        </a:xfrm>
      </p:grpSpPr>
      <p:sp>
        <p:nvSpPr>
          <p:cNvPr id="71" name="Google Shape;71;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2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77" name="Shape 77"/>
        <p:cNvGrpSpPr/>
        <p:nvPr/>
      </p:nvGrpSpPr>
      <p:grpSpPr>
        <a:xfrm>
          <a:off x="0" y="0"/>
          <a:ext cx="0" cy="0"/>
          <a:chOff x="0" y="0"/>
          <a:chExt cx="0" cy="0"/>
        </a:xfrm>
      </p:grpSpPr>
      <p:sp>
        <p:nvSpPr>
          <p:cNvPr id="78" name="Google Shape;78;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9"/>
          <p:cNvSpPr/>
          <p:nvPr>
            <p:ph idx="2" type="pic"/>
          </p:nvPr>
        </p:nvSpPr>
        <p:spPr>
          <a:xfrm>
            <a:off x="5183188" y="987425"/>
            <a:ext cx="6172200" cy="4873625"/>
          </a:xfrm>
          <a:prstGeom prst="rect">
            <a:avLst/>
          </a:prstGeom>
          <a:noFill/>
          <a:ln>
            <a:noFill/>
          </a:ln>
        </p:spPr>
      </p:sp>
      <p:sp>
        <p:nvSpPr>
          <p:cNvPr id="80" name="Google Shape;80;p2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1" name="Google Shape;8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84" name="Shape 84"/>
        <p:cNvGrpSpPr/>
        <p:nvPr/>
      </p:nvGrpSpPr>
      <p:grpSpPr>
        <a:xfrm>
          <a:off x="0" y="0"/>
          <a:ext cx="0" cy="0"/>
          <a:chOff x="0" y="0"/>
          <a:chExt cx="0" cy="0"/>
        </a:xfrm>
      </p:grpSpPr>
      <p:sp>
        <p:nvSpPr>
          <p:cNvPr id="85" name="Google Shape;85;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3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90" name="Shape 90"/>
        <p:cNvGrpSpPr/>
        <p:nvPr/>
      </p:nvGrpSpPr>
      <p:grpSpPr>
        <a:xfrm>
          <a:off x="0" y="0"/>
          <a:ext cx="0" cy="0"/>
          <a:chOff x="0" y="0"/>
          <a:chExt cx="0" cy="0"/>
        </a:xfrm>
      </p:grpSpPr>
      <p:sp>
        <p:nvSpPr>
          <p:cNvPr id="91" name="Google Shape;91;p3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ncabezado de sección">
  <p:cSld name="1_Encabezado de sección">
    <p:spTree>
      <p:nvGrpSpPr>
        <p:cNvPr id="17" name="Shape 17"/>
        <p:cNvGrpSpPr/>
        <p:nvPr/>
      </p:nvGrpSpPr>
      <p:grpSpPr>
        <a:xfrm>
          <a:off x="0" y="0"/>
          <a:ext cx="0" cy="0"/>
          <a:chOff x="0" y="0"/>
          <a:chExt cx="0" cy="0"/>
        </a:xfrm>
      </p:grpSpPr>
      <p:pic>
        <p:nvPicPr>
          <p:cNvPr id="18" name="Google Shape;18;p18"/>
          <p:cNvPicPr preferRelativeResize="0"/>
          <p:nvPr/>
        </p:nvPicPr>
        <p:blipFill rotWithShape="1">
          <a:blip r:embed="rId2">
            <a:alphaModFix/>
          </a:blip>
          <a:srcRect b="0" l="0" r="0" t="0"/>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Encabezado de sección">
  <p:cSld name="2_Encabezado de sección">
    <p:spTree>
      <p:nvGrpSpPr>
        <p:cNvPr id="19" name="Shape 19"/>
        <p:cNvGrpSpPr/>
        <p:nvPr/>
      </p:nvGrpSpPr>
      <p:grpSpPr>
        <a:xfrm>
          <a:off x="0" y="0"/>
          <a:ext cx="0" cy="0"/>
          <a:chOff x="0" y="0"/>
          <a:chExt cx="0" cy="0"/>
        </a:xfrm>
      </p:grpSpPr>
      <p:pic>
        <p:nvPicPr>
          <p:cNvPr descr="Patrón de fondo&#10;&#10;Descripción generada automáticamente" id="20" name="Google Shape;20;p19"/>
          <p:cNvPicPr preferRelativeResize="0"/>
          <p:nvPr/>
        </p:nvPicPr>
        <p:blipFill rotWithShape="1">
          <a:blip r:embed="rId2">
            <a:alphaModFix/>
          </a:blip>
          <a:srcRect b="0" l="0" r="0" t="0"/>
          <a:stretch/>
        </p:blipFill>
        <p:spPr>
          <a:xfrm>
            <a:off x="0" y="0"/>
            <a:ext cx="12192000" cy="6858000"/>
          </a:xfrm>
          <a:prstGeom prst="rect">
            <a:avLst/>
          </a:prstGeom>
          <a:noFill/>
          <a:ln>
            <a:noFill/>
          </a:ln>
        </p:spPr>
      </p:pic>
      <p:pic>
        <p:nvPicPr>
          <p:cNvPr id="21" name="Google Shape;21;p19"/>
          <p:cNvPicPr preferRelativeResize="0"/>
          <p:nvPr/>
        </p:nvPicPr>
        <p:blipFill rotWithShape="1">
          <a:blip r:embed="rId3">
            <a:alphaModFix/>
          </a:blip>
          <a:srcRect b="0" l="0" r="0" t="0"/>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p:cSld name="Diseño personalizado">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27" name="Shape 27"/>
        <p:cNvGrpSpPr/>
        <p:nvPr/>
      </p:nvGrpSpPr>
      <p:grpSpPr>
        <a:xfrm>
          <a:off x="0" y="0"/>
          <a:ext cx="0" cy="0"/>
          <a:chOff x="0" y="0"/>
          <a:chExt cx="0" cy="0"/>
        </a:xfrm>
      </p:grpSpPr>
      <p:sp>
        <p:nvSpPr>
          <p:cNvPr id="28" name="Google Shape;2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31" name="Shape 31"/>
        <p:cNvGrpSpPr/>
        <p:nvPr/>
      </p:nvGrpSpPr>
      <p:grpSpPr>
        <a:xfrm>
          <a:off x="0" y="0"/>
          <a:ext cx="0" cy="0"/>
          <a:chOff x="0" y="0"/>
          <a:chExt cx="0" cy="0"/>
        </a:xfrm>
      </p:grpSpPr>
      <p:sp>
        <p:nvSpPr>
          <p:cNvPr id="32" name="Google Shape;32;p2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4" name="Google Shape;3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7" name="Shape 37"/>
        <p:cNvGrpSpPr/>
        <p:nvPr/>
      </p:nvGrpSpPr>
      <p:grpSpPr>
        <a:xfrm>
          <a:off x="0" y="0"/>
          <a:ext cx="0" cy="0"/>
          <a:chOff x="0" y="0"/>
          <a:chExt cx="0" cy="0"/>
        </a:xfrm>
      </p:grpSpPr>
      <p:sp>
        <p:nvSpPr>
          <p:cNvPr id="38" name="Google Shape;3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43" name="Shape 43"/>
        <p:cNvGrpSpPr/>
        <p:nvPr/>
      </p:nvGrpSpPr>
      <p:grpSpPr>
        <a:xfrm>
          <a:off x="0" y="0"/>
          <a:ext cx="0" cy="0"/>
          <a:chOff x="0" y="0"/>
          <a:chExt cx="0" cy="0"/>
        </a:xfrm>
      </p:grpSpPr>
      <p:sp>
        <p:nvSpPr>
          <p:cNvPr id="44" name="Google Shape;44;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6" name="Google Shape;4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9" name="Shape 49"/>
        <p:cNvGrpSpPr/>
        <p:nvPr/>
      </p:nvGrpSpPr>
      <p:grpSpPr>
        <a:xfrm>
          <a:off x="0" y="0"/>
          <a:ext cx="0" cy="0"/>
          <a:chOff x="0" y="0"/>
          <a:chExt cx="0" cy="0"/>
        </a:xfrm>
      </p:grpSpPr>
      <p:sp>
        <p:nvSpPr>
          <p:cNvPr id="50" name="Google Shape;5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13.png"/><Relationship Id="rId5"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7.jpg"/><Relationship Id="rId5"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7.jpg"/><Relationship Id="rId5"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comments" Target="../comments/comment2.xml"/><Relationship Id="rId4" Type="http://schemas.openxmlformats.org/officeDocument/2006/relationships/image" Target="../media/image7.jp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jp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
          <p:cNvPicPr preferRelativeResize="0"/>
          <p:nvPr/>
        </p:nvPicPr>
        <p:blipFill rotWithShape="1">
          <a:blip r:embed="rId3">
            <a:alphaModFix/>
          </a:blip>
          <a:srcRect b="0" l="0" r="0" t="0"/>
          <a:stretch/>
        </p:blipFill>
        <p:spPr>
          <a:xfrm>
            <a:off x="5315425" y="1799275"/>
            <a:ext cx="2915599" cy="2915599"/>
          </a:xfrm>
          <a:prstGeom prst="rect">
            <a:avLst/>
          </a:prstGeom>
          <a:noFill/>
          <a:ln>
            <a:noFill/>
          </a:ln>
        </p:spPr>
      </p:pic>
      <p:sp>
        <p:nvSpPr>
          <p:cNvPr id="102" name="Google Shape;102;p1"/>
          <p:cNvSpPr txBox="1"/>
          <p:nvPr/>
        </p:nvSpPr>
        <p:spPr>
          <a:xfrm>
            <a:off x="995422" y="2551837"/>
            <a:ext cx="64536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400"/>
              <a:buFont typeface="Arial"/>
              <a:buNone/>
            </a:pPr>
            <a:r>
              <a:rPr b="1" i="0" lang="es-MX" sz="5400" u="none" cap="none" strike="noStrike">
                <a:solidFill>
                  <a:srgbClr val="3F3F3F"/>
                </a:solidFill>
                <a:latin typeface="Work Sans"/>
                <a:ea typeface="Work Sans"/>
                <a:cs typeface="Work Sans"/>
                <a:sym typeface="Work Sans"/>
              </a:rPr>
              <a:t>LuckasEnt</a:t>
            </a:r>
            <a:endParaRPr b="1" i="0" sz="4000" u="none" cap="none" strike="noStrike">
              <a:solidFill>
                <a:srgbClr val="3F3F3F"/>
              </a:solidFill>
              <a:latin typeface="Work Sans"/>
              <a:ea typeface="Work Sans"/>
              <a:cs typeface="Work Sans"/>
              <a:sym typeface="Work Sans"/>
            </a:endParaRPr>
          </a:p>
        </p:txBody>
      </p:sp>
      <p:pic>
        <p:nvPicPr>
          <p:cNvPr id="103" name="Google Shape;103;p1"/>
          <p:cNvPicPr preferRelativeResize="0"/>
          <p:nvPr/>
        </p:nvPicPr>
        <p:blipFill>
          <a:blip r:embed="rId4">
            <a:alphaModFix/>
          </a:blip>
          <a:stretch>
            <a:fillRect/>
          </a:stretch>
        </p:blipFill>
        <p:spPr>
          <a:xfrm>
            <a:off x="8359675" y="1775000"/>
            <a:ext cx="2603525" cy="29641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2"/>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176" name="Google Shape;176;p12"/>
          <p:cNvSpPr txBox="1"/>
          <p:nvPr/>
        </p:nvSpPr>
        <p:spPr>
          <a:xfrm>
            <a:off x="372353" y="1667521"/>
            <a:ext cx="11447293" cy="206210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Work Sans Light"/>
                <a:ea typeface="Work Sans Light"/>
                <a:cs typeface="Work Sans Light"/>
                <a:sym typeface="Work Sans Light"/>
              </a:rPr>
              <a:t>Párrafo o separación por punto describiendo (máximo 6 líneas por párrafo):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El cronograma: Hasta dónde va el proyecto en términos de Tiempo, actividades, evidencias, responsables, entre otros (Revisar concepto de Modelo Gantt)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rgbClr val="000000"/>
              </a:buClr>
              <a:buSzPts val="1600"/>
              <a:buFont typeface="Arial"/>
              <a:buNone/>
            </a:pPr>
            <a:r>
              <a:rPr b="1" i="0" lang="es-MX" sz="1600" u="none" cap="none" strike="noStrike">
                <a:solidFill>
                  <a:schemeClr val="dk1"/>
                </a:solidFill>
                <a:latin typeface="Work Sans Light"/>
                <a:ea typeface="Work Sans Light"/>
                <a:cs typeface="Work Sans Light"/>
                <a:sym typeface="Work Sans Light"/>
              </a:rPr>
              <a:t>NOTA</a:t>
            </a:r>
            <a:r>
              <a:rPr b="0" i="0" lang="es-MX" sz="1600" u="none" cap="none" strike="noStrike">
                <a:solidFill>
                  <a:schemeClr val="dk1"/>
                </a:solidFill>
                <a:latin typeface="Work Sans Light"/>
                <a:ea typeface="Work Sans Light"/>
                <a:cs typeface="Work Sans Light"/>
                <a:sym typeface="Work Sans Light"/>
              </a:rPr>
              <a:t>: No se usan viñetas o numeración, a menos que sea para contar o describir una serie de pasos. Se pueden utilizar imágenes de apoyo.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p:txBody>
      </p:sp>
      <p:pic>
        <p:nvPicPr>
          <p:cNvPr id="177" name="Google Shape;177;p12"/>
          <p:cNvPicPr preferRelativeResize="0"/>
          <p:nvPr/>
        </p:nvPicPr>
        <p:blipFill rotWithShape="1">
          <a:blip r:embed="rId3">
            <a:alphaModFix/>
          </a:blip>
          <a:srcRect b="0" l="0" r="0" t="0"/>
          <a:stretch/>
        </p:blipFill>
        <p:spPr>
          <a:xfrm>
            <a:off x="8765026" y="234163"/>
            <a:ext cx="1080000" cy="1080000"/>
          </a:xfrm>
          <a:prstGeom prst="rect">
            <a:avLst/>
          </a:prstGeom>
          <a:noFill/>
          <a:ln>
            <a:noFill/>
          </a:ln>
        </p:spPr>
      </p:pic>
      <p:pic>
        <p:nvPicPr>
          <p:cNvPr id="178" name="Google Shape;178;p12"/>
          <p:cNvPicPr preferRelativeResize="0"/>
          <p:nvPr/>
        </p:nvPicPr>
        <p:blipFill>
          <a:blip r:embed="rId4">
            <a:alphaModFix/>
          </a:blip>
          <a:stretch>
            <a:fillRect/>
          </a:stretch>
        </p:blipFill>
        <p:spPr>
          <a:xfrm>
            <a:off x="9845025" y="233250"/>
            <a:ext cx="1119701" cy="108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3"/>
          <p:cNvSpPr txBox="1"/>
          <p:nvPr/>
        </p:nvSpPr>
        <p:spPr>
          <a:xfrm>
            <a:off x="456236" y="457723"/>
            <a:ext cx="10515600" cy="676598"/>
          </a:xfrm>
          <a:prstGeom prst="rect">
            <a:avLst/>
          </a:prstGeom>
          <a:noFill/>
          <a:ln>
            <a:noFill/>
          </a:ln>
        </p:spPr>
        <p:txBody>
          <a:bodyPr anchorCtr="0" anchor="t" bIns="45700" lIns="91425" spcFirstLastPara="1" rIns="91425" wrap="square" tIns="45700">
            <a:noAutofit/>
          </a:bodyPr>
          <a:lstStyle/>
          <a:p>
            <a:pPr indent="0" lvl="0" marL="457200" marR="0" rtl="0" algn="l">
              <a:lnSpc>
                <a:spcPct val="90000"/>
              </a:lnSpc>
              <a:spcBef>
                <a:spcPts val="0"/>
              </a:spcBef>
              <a:spcAft>
                <a:spcPts val="0"/>
              </a:spcAft>
              <a:buClr>
                <a:srgbClr val="0C0C0C"/>
              </a:buClr>
              <a:buSzPts val="4400"/>
              <a:buFont typeface="Work Sans Medium"/>
              <a:buNone/>
            </a:pPr>
            <a:r>
              <a:rPr b="0" i="0" lang="es-MX" sz="4400" u="none" cap="none" strike="noStrike">
                <a:solidFill>
                  <a:srgbClr val="0C0C0C"/>
                </a:solidFill>
                <a:latin typeface="Work Sans Medium"/>
                <a:ea typeface="Work Sans Medium"/>
                <a:cs typeface="Work Sans Medium"/>
                <a:sym typeface="Work Sans Medium"/>
              </a:rPr>
              <a:t>Delimitación</a:t>
            </a:r>
            <a:endParaRPr b="0" i="0" sz="1400" u="none" cap="none" strike="noStrike">
              <a:solidFill>
                <a:srgbClr val="000000"/>
              </a:solidFill>
              <a:latin typeface="Arial"/>
              <a:ea typeface="Arial"/>
              <a:cs typeface="Arial"/>
              <a:sym typeface="Arial"/>
            </a:endParaRPr>
          </a:p>
        </p:txBody>
      </p:sp>
      <p:sp>
        <p:nvSpPr>
          <p:cNvPr id="184" name="Google Shape;184;p13"/>
          <p:cNvSpPr txBox="1"/>
          <p:nvPr/>
        </p:nvSpPr>
        <p:spPr>
          <a:xfrm>
            <a:off x="372353" y="1667521"/>
            <a:ext cx="11447400" cy="3478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Work Sans Light"/>
                <a:ea typeface="Work Sans Light"/>
                <a:cs typeface="Work Sans Light"/>
                <a:sym typeface="Work Sans Light"/>
              </a:rPr>
              <a:t> </a:t>
            </a:r>
            <a:r>
              <a:rPr b="0" i="0" lang="es-MX" sz="2200" u="none" cap="none" strike="noStrike">
                <a:solidFill>
                  <a:schemeClr val="dk1"/>
                </a:solidFill>
                <a:latin typeface="Work Sans Light"/>
                <a:ea typeface="Work Sans Light"/>
                <a:cs typeface="Work Sans Light"/>
                <a:sym typeface="Work Sans Light"/>
              </a:rPr>
              <a:t>Se delimita a esta funcionalidad principal, dejando fuera otros aspectos como la calidad de los productos o la comparación con tiendas de otros países.</a:t>
            </a:r>
            <a:br>
              <a:rPr b="0" i="0" lang="es-MX" sz="2200" u="none" cap="none" strike="noStrike">
                <a:solidFill>
                  <a:schemeClr val="dk1"/>
                </a:solidFill>
                <a:latin typeface="Work Sans Light"/>
                <a:ea typeface="Work Sans Light"/>
                <a:cs typeface="Work Sans Light"/>
                <a:sym typeface="Work Sans Light"/>
              </a:rPr>
            </a:br>
            <a:r>
              <a:rPr b="0" i="0" lang="es-MX" sz="2200" u="none" cap="none" strike="noStrike">
                <a:solidFill>
                  <a:schemeClr val="dk1"/>
                </a:solidFill>
                <a:latin typeface="Work Sans Light"/>
                <a:ea typeface="Work Sans Light"/>
                <a:cs typeface="Work Sans Light"/>
                <a:sym typeface="Work Sans Light"/>
              </a:rPr>
              <a:t>Se enfoca en productos de la canasta familiar: No incluye otro tipo de productos.</a:t>
            </a:r>
            <a:endParaRPr b="0" i="0" sz="22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chemeClr val="dk1"/>
              </a:buClr>
              <a:buSzPts val="1100"/>
              <a:buFont typeface="Arial"/>
              <a:buNone/>
            </a:pPr>
            <a:r>
              <a:rPr b="0" i="0" lang="es-MX" sz="2200" u="none" cap="none" strike="noStrike">
                <a:solidFill>
                  <a:schemeClr val="dk1"/>
                </a:solidFill>
                <a:latin typeface="Work Sans Light"/>
                <a:ea typeface="Work Sans Light"/>
                <a:cs typeface="Work Sans Light"/>
                <a:sym typeface="Work Sans Light"/>
              </a:rPr>
              <a:t>Supermercados específicos: Se limita a la información de precios de D1, Alkosto, Olímpica y Mercado Libre.</a:t>
            </a:r>
            <a:endParaRPr b="0" i="0" sz="22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chemeClr val="dk1"/>
              </a:buClr>
              <a:buSzPts val="1100"/>
              <a:buFont typeface="Arial"/>
              <a:buNone/>
            </a:pPr>
            <a:r>
              <a:rPr b="0" i="0" lang="es-MX" sz="2200" u="none" cap="none" strike="noStrike">
                <a:solidFill>
                  <a:schemeClr val="dk1"/>
                </a:solidFill>
                <a:latin typeface="Work Sans Light"/>
                <a:ea typeface="Work Sans Light"/>
                <a:cs typeface="Work Sans Light"/>
                <a:sym typeface="Work Sans Light"/>
              </a:rPr>
              <a:t>Ubicación geográfica: Se centra en Colombia.</a:t>
            </a:r>
            <a:endParaRPr b="0" i="0" sz="22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chemeClr val="dk1"/>
              </a:buClr>
              <a:buSzPts val="1100"/>
              <a:buFont typeface="Arial"/>
              <a:buNone/>
            </a:pPr>
            <a:r>
              <a:rPr b="0" i="0" lang="es-MX" sz="2200" u="none" cap="none" strike="noStrike">
                <a:solidFill>
                  <a:schemeClr val="dk1"/>
                </a:solidFill>
                <a:latin typeface="Work Sans Light"/>
                <a:ea typeface="Work Sans Light"/>
                <a:cs typeface="Work Sans Light"/>
                <a:sym typeface="Work Sans Light"/>
              </a:rPr>
              <a:t>No incluye análisis de la calidad de los productos: Solo se comparan precios.</a:t>
            </a:r>
            <a:endParaRPr b="0" i="0" sz="22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chemeClr val="dk1"/>
              </a:buClr>
              <a:buSzPts val="1100"/>
              <a:buFont typeface="Arial"/>
              <a:buNone/>
            </a:pPr>
            <a:r>
              <a:rPr b="0" i="0" lang="es-MX" sz="2200" u="none" cap="none" strike="noStrike">
                <a:solidFill>
                  <a:schemeClr val="dk1"/>
                </a:solidFill>
                <a:latin typeface="Work Sans Light"/>
                <a:ea typeface="Work Sans Light"/>
                <a:cs typeface="Work Sans Light"/>
                <a:sym typeface="Work Sans Light"/>
              </a:rPr>
              <a:t>La versión premium con IA es una proyección a futuro: No está incluida en la primera versión del software</a:t>
            </a:r>
            <a:endParaRPr b="0" i="0" sz="22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rgbClr val="000000"/>
              </a:buClr>
              <a:buSzPts val="1600"/>
              <a:buFont typeface="Arial"/>
              <a:buNone/>
            </a:pPr>
            <a:r>
              <a:t/>
            </a:r>
            <a:endParaRPr b="0" i="0" sz="2200" u="none" cap="none" strike="noStrike">
              <a:solidFill>
                <a:schemeClr val="dk1"/>
              </a:solidFill>
              <a:latin typeface="Work Sans Light"/>
              <a:ea typeface="Work Sans Light"/>
              <a:cs typeface="Work Sans Light"/>
              <a:sym typeface="Work Sans Light"/>
            </a:endParaRPr>
          </a:p>
        </p:txBody>
      </p:sp>
      <p:pic>
        <p:nvPicPr>
          <p:cNvPr id="185" name="Google Shape;185;p13"/>
          <p:cNvPicPr preferRelativeResize="0"/>
          <p:nvPr/>
        </p:nvPicPr>
        <p:blipFill rotWithShape="1">
          <a:blip r:embed="rId3">
            <a:alphaModFix/>
          </a:blip>
          <a:srcRect b="0" l="0" r="0" t="0"/>
          <a:stretch/>
        </p:blipFill>
        <p:spPr>
          <a:xfrm>
            <a:off x="8538601" y="104763"/>
            <a:ext cx="1080000" cy="1080000"/>
          </a:xfrm>
          <a:prstGeom prst="rect">
            <a:avLst/>
          </a:prstGeom>
          <a:noFill/>
          <a:ln>
            <a:noFill/>
          </a:ln>
        </p:spPr>
      </p:pic>
      <p:pic>
        <p:nvPicPr>
          <p:cNvPr id="186" name="Google Shape;186;p13"/>
          <p:cNvPicPr preferRelativeResize="0"/>
          <p:nvPr/>
        </p:nvPicPr>
        <p:blipFill>
          <a:blip r:embed="rId4">
            <a:alphaModFix/>
          </a:blip>
          <a:stretch>
            <a:fillRect/>
          </a:stretch>
        </p:blipFill>
        <p:spPr>
          <a:xfrm>
            <a:off x="9618600" y="84913"/>
            <a:ext cx="1119701" cy="1119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4"/>
          <p:cNvSpPr txBox="1"/>
          <p:nvPr>
            <p:ph type="title"/>
          </p:nvPr>
        </p:nvSpPr>
        <p:spPr>
          <a:xfrm>
            <a:off x="456236" y="110481"/>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193" name="Google Shape;193;p14"/>
          <p:cNvSpPr txBox="1"/>
          <p:nvPr/>
        </p:nvSpPr>
        <p:spPr>
          <a:xfrm>
            <a:off x="1366063" y="1881018"/>
            <a:ext cx="3854368" cy="2031325"/>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Plan de Proyecto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Levantamiento de Información</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Diagrama de Procesos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IEEE-830 o Historias de Usuario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Diagrama Casos de Uso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Casos de Uso Extendido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Diagrama de Clases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Prototipo No Funcional</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Patrón de Diseño</a:t>
            </a:r>
            <a:endParaRPr b="0" i="0" sz="1400" u="none" cap="none" strike="noStrike">
              <a:solidFill>
                <a:schemeClr val="dk1"/>
              </a:solidFill>
              <a:latin typeface="Work Sans Light"/>
              <a:ea typeface="Work Sans Light"/>
              <a:cs typeface="Work Sans Light"/>
              <a:sym typeface="Work Sans Light"/>
            </a:endParaRPr>
          </a:p>
        </p:txBody>
      </p:sp>
      <p:grpSp>
        <p:nvGrpSpPr>
          <p:cNvPr id="194" name="Google Shape;194;p14"/>
          <p:cNvGrpSpPr/>
          <p:nvPr/>
        </p:nvGrpSpPr>
        <p:grpSpPr>
          <a:xfrm>
            <a:off x="1111717" y="1494678"/>
            <a:ext cx="3239167" cy="347863"/>
            <a:chOff x="668953" y="1494678"/>
            <a:chExt cx="3239167" cy="347863"/>
          </a:xfrm>
        </p:grpSpPr>
        <p:sp>
          <p:nvSpPr>
            <p:cNvPr id="195" name="Google Shape;195;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6" name="Google Shape;196;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Primer Trimestre</a:t>
              </a:r>
              <a:endParaRPr b="0" i="0" sz="1400" u="none" cap="none" strike="noStrike">
                <a:solidFill>
                  <a:srgbClr val="000000"/>
                </a:solidFill>
                <a:latin typeface="Arial"/>
                <a:ea typeface="Arial"/>
                <a:cs typeface="Arial"/>
                <a:sym typeface="Arial"/>
              </a:endParaRPr>
            </a:p>
          </p:txBody>
        </p:sp>
      </p:grpSp>
      <p:sp>
        <p:nvSpPr>
          <p:cNvPr id="197" name="Google Shape;197;p14"/>
          <p:cNvSpPr txBox="1"/>
          <p:nvPr/>
        </p:nvSpPr>
        <p:spPr>
          <a:xfrm>
            <a:off x="1366063" y="4602498"/>
            <a:ext cx="3854368" cy="203132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Modelo Entidad Relación</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Modelo Relacional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Diccionario de Datos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Script de la BBDD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Sentencias DDL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Consultas DML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Automatización de la BBDD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Sistema de Información Web – Servidor Local</a:t>
            </a:r>
            <a:endParaRPr b="0" i="0" sz="1400" u="none" cap="none" strike="noStrike">
              <a:solidFill>
                <a:schemeClr val="dk1"/>
              </a:solidFill>
              <a:latin typeface="Work Sans Light"/>
              <a:ea typeface="Work Sans Light"/>
              <a:cs typeface="Work Sans Light"/>
              <a:sym typeface="Work Sans Light"/>
            </a:endParaRPr>
          </a:p>
        </p:txBody>
      </p:sp>
      <p:grpSp>
        <p:nvGrpSpPr>
          <p:cNvPr id="198" name="Google Shape;198;p14"/>
          <p:cNvGrpSpPr/>
          <p:nvPr/>
        </p:nvGrpSpPr>
        <p:grpSpPr>
          <a:xfrm>
            <a:off x="1060822" y="4230357"/>
            <a:ext cx="3239167" cy="347863"/>
            <a:chOff x="668953" y="1494678"/>
            <a:chExt cx="3239167" cy="347863"/>
          </a:xfrm>
        </p:grpSpPr>
        <p:sp>
          <p:nvSpPr>
            <p:cNvPr id="199" name="Google Shape;199;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0" name="Google Shape;200;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Segundo Trimestre</a:t>
              </a:r>
              <a:endParaRPr b="0" i="0" sz="1400" u="none" cap="none" strike="noStrike">
                <a:solidFill>
                  <a:srgbClr val="000000"/>
                </a:solidFill>
                <a:latin typeface="Arial"/>
                <a:ea typeface="Arial"/>
                <a:cs typeface="Arial"/>
                <a:sym typeface="Arial"/>
              </a:endParaRPr>
            </a:p>
          </p:txBody>
        </p:sp>
      </p:grpSp>
      <p:grpSp>
        <p:nvGrpSpPr>
          <p:cNvPr id="201" name="Google Shape;201;p14"/>
          <p:cNvGrpSpPr/>
          <p:nvPr/>
        </p:nvGrpSpPr>
        <p:grpSpPr>
          <a:xfrm>
            <a:off x="4902545" y="2675450"/>
            <a:ext cx="3239167" cy="347863"/>
            <a:chOff x="668953" y="1494678"/>
            <a:chExt cx="3239167" cy="347863"/>
          </a:xfrm>
        </p:grpSpPr>
        <p:sp>
          <p:nvSpPr>
            <p:cNvPr id="202" name="Google Shape;202;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3" name="Google Shape;203;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Tercer Trimestre</a:t>
              </a:r>
              <a:endParaRPr b="0" i="0" sz="1400" u="none" cap="none" strike="noStrike">
                <a:solidFill>
                  <a:srgbClr val="000000"/>
                </a:solidFill>
                <a:latin typeface="Arial"/>
                <a:ea typeface="Arial"/>
                <a:cs typeface="Arial"/>
                <a:sym typeface="Arial"/>
              </a:endParaRPr>
            </a:p>
          </p:txBody>
        </p:sp>
      </p:grpSp>
      <p:sp>
        <p:nvSpPr>
          <p:cNvPr id="204" name="Google Shape;204;p14"/>
          <p:cNvSpPr txBox="1"/>
          <p:nvPr/>
        </p:nvSpPr>
        <p:spPr>
          <a:xfrm>
            <a:off x="5138058" y="3116381"/>
            <a:ext cx="3854368" cy="52322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Planeación de Pruebas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Ejecución de Pruebas</a:t>
            </a:r>
            <a:endParaRPr b="0" i="0" sz="1400" u="none" cap="none" strike="noStrike">
              <a:solidFill>
                <a:schemeClr val="dk1"/>
              </a:solidFill>
              <a:latin typeface="Work Sans Light"/>
              <a:ea typeface="Work Sans Light"/>
              <a:cs typeface="Work Sans Light"/>
              <a:sym typeface="Work Sans Light"/>
            </a:endParaRPr>
          </a:p>
        </p:txBody>
      </p:sp>
      <p:grpSp>
        <p:nvGrpSpPr>
          <p:cNvPr id="205" name="Google Shape;205;p14"/>
          <p:cNvGrpSpPr/>
          <p:nvPr/>
        </p:nvGrpSpPr>
        <p:grpSpPr>
          <a:xfrm>
            <a:off x="4909555" y="4722219"/>
            <a:ext cx="3239167" cy="347863"/>
            <a:chOff x="668953" y="1494678"/>
            <a:chExt cx="3239167" cy="347863"/>
          </a:xfrm>
        </p:grpSpPr>
        <p:sp>
          <p:nvSpPr>
            <p:cNvPr id="206" name="Google Shape;206;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7" name="Google Shape;207;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Cuarto Trimestre</a:t>
              </a:r>
              <a:endParaRPr b="0" i="0" sz="1400" u="none" cap="none" strike="noStrike">
                <a:solidFill>
                  <a:srgbClr val="000000"/>
                </a:solidFill>
                <a:latin typeface="Arial"/>
                <a:ea typeface="Arial"/>
                <a:cs typeface="Arial"/>
                <a:sym typeface="Arial"/>
              </a:endParaRPr>
            </a:p>
          </p:txBody>
        </p:sp>
      </p:grpSp>
      <p:sp>
        <p:nvSpPr>
          <p:cNvPr id="208" name="Google Shape;208;p14"/>
          <p:cNvSpPr txBox="1"/>
          <p:nvPr/>
        </p:nvSpPr>
        <p:spPr>
          <a:xfrm>
            <a:off x="5138058" y="5219739"/>
            <a:ext cx="3854368" cy="73866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Manual de Instalación </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Configuración del Servidor de Aplicaciones</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Configuración del Servidor de BBDD</a:t>
            </a:r>
            <a:endParaRPr b="0" i="0" sz="1400" u="none" cap="none" strike="noStrike">
              <a:solidFill>
                <a:schemeClr val="dk1"/>
              </a:solidFill>
              <a:latin typeface="Work Sans Light"/>
              <a:ea typeface="Work Sans Light"/>
              <a:cs typeface="Work Sans Light"/>
              <a:sym typeface="Work Sans Light"/>
            </a:endParaRPr>
          </a:p>
        </p:txBody>
      </p:sp>
      <p:grpSp>
        <p:nvGrpSpPr>
          <p:cNvPr id="209" name="Google Shape;209;p14"/>
          <p:cNvGrpSpPr/>
          <p:nvPr/>
        </p:nvGrpSpPr>
        <p:grpSpPr>
          <a:xfrm>
            <a:off x="8350341" y="3568215"/>
            <a:ext cx="3239167" cy="347863"/>
            <a:chOff x="668953" y="1494678"/>
            <a:chExt cx="3239167" cy="347863"/>
          </a:xfrm>
        </p:grpSpPr>
        <p:sp>
          <p:nvSpPr>
            <p:cNvPr id="210" name="Google Shape;210;p14"/>
            <p:cNvSpPr/>
            <p:nvPr/>
          </p:nvSpPr>
          <p:spPr>
            <a:xfrm>
              <a:off x="781688" y="1796822"/>
              <a:ext cx="971956" cy="45719"/>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1" name="Google Shape;211;p14"/>
            <p:cNvSpPr txBox="1"/>
            <p:nvPr/>
          </p:nvSpPr>
          <p:spPr>
            <a:xfrm>
              <a:off x="668953" y="1494678"/>
              <a:ext cx="3239167" cy="294592"/>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1800"/>
                <a:buFont typeface="Work Sans Light"/>
                <a:buNone/>
              </a:pPr>
              <a:r>
                <a:rPr b="1" i="0" lang="es-MX" sz="1800" u="none" cap="none" strike="noStrike">
                  <a:solidFill>
                    <a:srgbClr val="38AA00"/>
                  </a:solidFill>
                  <a:latin typeface="Work Sans Light"/>
                  <a:ea typeface="Work Sans Light"/>
                  <a:cs typeface="Work Sans Light"/>
                  <a:sym typeface="Work Sans Light"/>
                </a:rPr>
                <a:t>Quinto Trimestre</a:t>
              </a:r>
              <a:endParaRPr b="0" i="0" sz="1400" u="none" cap="none" strike="noStrike">
                <a:solidFill>
                  <a:srgbClr val="000000"/>
                </a:solidFill>
                <a:latin typeface="Arial"/>
                <a:ea typeface="Arial"/>
                <a:cs typeface="Arial"/>
                <a:sym typeface="Arial"/>
              </a:endParaRPr>
            </a:p>
          </p:txBody>
        </p:sp>
      </p:grpSp>
      <p:sp>
        <p:nvSpPr>
          <p:cNvPr id="212" name="Google Shape;212;p14"/>
          <p:cNvSpPr txBox="1"/>
          <p:nvPr/>
        </p:nvSpPr>
        <p:spPr>
          <a:xfrm>
            <a:off x="8578844" y="4065735"/>
            <a:ext cx="2750090" cy="738664"/>
          </a:xfrm>
          <a:prstGeom prst="rect">
            <a:avLst/>
          </a:prstGeom>
          <a:noFill/>
          <a:ln>
            <a:noFill/>
          </a:ln>
        </p:spPr>
        <p:txBody>
          <a:bodyPr anchorCtr="0" anchor="t" bIns="45700" lIns="91425" spcFirstLastPara="1" rIns="91425" wrap="square" tIns="45700">
            <a:spAutoFit/>
          </a:bodyPr>
          <a:lstStyle/>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Manual de Usuario</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chemeClr val="dk1"/>
              </a:buClr>
              <a:buSzPts val="1400"/>
              <a:buFont typeface="Arial"/>
              <a:buChar char="•"/>
            </a:pPr>
            <a:r>
              <a:rPr b="0" i="0" lang="es-MX" sz="1400" u="none" cap="none" strike="noStrike">
                <a:solidFill>
                  <a:schemeClr val="dk1"/>
                </a:solidFill>
                <a:latin typeface="Work Sans Light"/>
                <a:ea typeface="Work Sans Light"/>
                <a:cs typeface="Work Sans Light"/>
                <a:sym typeface="Work Sans Light"/>
              </a:rPr>
              <a:t>Sistema de Información Web – Servidor Externo</a:t>
            </a:r>
            <a:endParaRPr b="0" i="0" sz="1400" u="none" cap="none" strike="noStrike">
              <a:solidFill>
                <a:schemeClr val="dk1"/>
              </a:solidFill>
              <a:latin typeface="Work Sans Light"/>
              <a:ea typeface="Work Sans Light"/>
              <a:cs typeface="Work Sans Light"/>
              <a:sym typeface="Work Sans Light"/>
            </a:endParaRPr>
          </a:p>
        </p:txBody>
      </p:sp>
      <p:pic>
        <p:nvPicPr>
          <p:cNvPr id="213" name="Google Shape;213;p14"/>
          <p:cNvPicPr preferRelativeResize="0"/>
          <p:nvPr/>
        </p:nvPicPr>
        <p:blipFill rotWithShape="1">
          <a:blip r:embed="rId3">
            <a:alphaModFix/>
          </a:blip>
          <a:srcRect b="0" l="0" r="0" t="0"/>
          <a:stretch/>
        </p:blipFill>
        <p:spPr>
          <a:xfrm>
            <a:off x="8765026" y="234225"/>
            <a:ext cx="1080000" cy="1080000"/>
          </a:xfrm>
          <a:prstGeom prst="rect">
            <a:avLst/>
          </a:prstGeom>
          <a:noFill/>
          <a:ln>
            <a:noFill/>
          </a:ln>
        </p:spPr>
      </p:pic>
      <p:pic>
        <p:nvPicPr>
          <p:cNvPr id="214" name="Google Shape;214;p14"/>
          <p:cNvPicPr preferRelativeResize="0"/>
          <p:nvPr/>
        </p:nvPicPr>
        <p:blipFill>
          <a:blip r:embed="rId4">
            <a:alphaModFix/>
          </a:blip>
          <a:stretch>
            <a:fillRect/>
          </a:stretch>
        </p:blipFill>
        <p:spPr>
          <a:xfrm>
            <a:off x="9845025" y="253200"/>
            <a:ext cx="1119701" cy="108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descr="Imagen que contiene Interfaz de usuario gráfica&#10;&#10;Descripción generada automáticamente" id="219" name="Google Shape;219;p15"/>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
          <p:cNvSpPr txBox="1"/>
          <p:nvPr/>
        </p:nvSpPr>
        <p:spPr>
          <a:xfrm>
            <a:off x="3091387" y="1867218"/>
            <a:ext cx="56877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7200"/>
              <a:buFont typeface="Arial"/>
              <a:buNone/>
            </a:pPr>
            <a:r>
              <a:rPr b="1" i="0" lang="es-MX" sz="7200" u="none" cap="none" strike="noStrike">
                <a:solidFill>
                  <a:srgbClr val="FFFFFF"/>
                </a:solidFill>
                <a:latin typeface="Work Sans"/>
                <a:ea typeface="Work Sans"/>
                <a:cs typeface="Work Sans"/>
                <a:sym typeface="Work Sans"/>
              </a:rPr>
              <a:t>LuckasEnt</a:t>
            </a:r>
            <a:endParaRPr b="1" i="0" sz="1400" u="none" cap="none" strike="noStrike">
              <a:solidFill>
                <a:srgbClr val="000000"/>
              </a:solidFill>
              <a:latin typeface="Arial"/>
              <a:ea typeface="Arial"/>
              <a:cs typeface="Arial"/>
              <a:sym typeface="Arial"/>
            </a:endParaRPr>
          </a:p>
        </p:txBody>
      </p:sp>
      <p:cxnSp>
        <p:nvCxnSpPr>
          <p:cNvPr id="109" name="Google Shape;109;p2"/>
          <p:cNvCxnSpPr/>
          <p:nvPr/>
        </p:nvCxnSpPr>
        <p:spPr>
          <a:xfrm>
            <a:off x="5227899" y="3321934"/>
            <a:ext cx="1736100" cy="0"/>
          </a:xfrm>
          <a:prstGeom prst="straightConnector1">
            <a:avLst/>
          </a:prstGeom>
          <a:noFill/>
          <a:ln cap="flat" cmpd="sng" w="9525">
            <a:solidFill>
              <a:srgbClr val="FFFFFF"/>
            </a:solidFill>
            <a:prstDash val="solid"/>
            <a:miter lim="800000"/>
            <a:headEnd len="sm" w="sm" type="none"/>
            <a:tailEnd len="sm" w="sm" type="none"/>
          </a:ln>
        </p:spPr>
      </p:cxnSp>
      <p:sp>
        <p:nvSpPr>
          <p:cNvPr id="110" name="Google Shape;110;p2"/>
          <p:cNvSpPr txBox="1"/>
          <p:nvPr/>
        </p:nvSpPr>
        <p:spPr>
          <a:xfrm>
            <a:off x="3568525" y="3476550"/>
            <a:ext cx="48129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600"/>
              <a:buFont typeface="Arial"/>
              <a:buNone/>
            </a:pPr>
            <a:r>
              <a:rPr b="0" i="0" lang="es-MX" sz="2100" u="none" cap="none" strike="noStrike">
                <a:solidFill>
                  <a:srgbClr val="FFFFFF"/>
                </a:solidFill>
                <a:latin typeface="Work Sans Light"/>
                <a:ea typeface="Work Sans Light"/>
                <a:cs typeface="Work Sans Light"/>
                <a:sym typeface="Work Sans Light"/>
              </a:rPr>
              <a:t>Pedraza Martinez Steeven Sebastian</a:t>
            </a:r>
            <a:endParaRPr b="0" i="0" sz="2100" u="none" cap="none" strike="noStrike">
              <a:solidFill>
                <a:srgbClr val="FFFFFF"/>
              </a:solidFill>
              <a:latin typeface="Work Sans Light"/>
              <a:ea typeface="Work Sans Light"/>
              <a:cs typeface="Work Sans Light"/>
              <a:sym typeface="Work Sans Light"/>
            </a:endParaRPr>
          </a:p>
          <a:p>
            <a:pPr indent="0" lvl="0" marL="0" marR="0" rtl="0" algn="ctr">
              <a:lnSpc>
                <a:spcPct val="150000"/>
              </a:lnSpc>
              <a:spcBef>
                <a:spcPts val="0"/>
              </a:spcBef>
              <a:spcAft>
                <a:spcPts val="0"/>
              </a:spcAft>
              <a:buClr>
                <a:schemeClr val="dk1"/>
              </a:buClr>
              <a:buSzPts val="1600"/>
              <a:buFont typeface="Arial"/>
              <a:buNone/>
            </a:pPr>
            <a:r>
              <a:rPr b="0" i="0" lang="es-MX" sz="2100" u="none" cap="none" strike="noStrike">
                <a:solidFill>
                  <a:schemeClr val="lt1"/>
                </a:solidFill>
                <a:latin typeface="Work Sans Light"/>
                <a:ea typeface="Work Sans Light"/>
                <a:cs typeface="Work Sans Light"/>
                <a:sym typeface="Work Sans Light"/>
              </a:rPr>
              <a:t>Sanchez Sierra Luis Felipe</a:t>
            </a:r>
            <a:endParaRPr b="0" i="0" sz="2100" u="none" cap="none" strike="noStrike">
              <a:solidFill>
                <a:schemeClr val="lt1"/>
              </a:solidFill>
              <a:latin typeface="Work Sans Light"/>
              <a:ea typeface="Work Sans Light"/>
              <a:cs typeface="Work Sans Light"/>
              <a:sym typeface="Work Sans Light"/>
            </a:endParaRPr>
          </a:p>
          <a:p>
            <a:pPr indent="0" lvl="0" marL="0" marR="0" rtl="0" algn="ctr">
              <a:lnSpc>
                <a:spcPct val="150000"/>
              </a:lnSpc>
              <a:spcBef>
                <a:spcPts val="0"/>
              </a:spcBef>
              <a:spcAft>
                <a:spcPts val="0"/>
              </a:spcAft>
              <a:buClr>
                <a:schemeClr val="dk1"/>
              </a:buClr>
              <a:buSzPts val="1600"/>
              <a:buFont typeface="Arial"/>
              <a:buNone/>
            </a:pPr>
            <a:r>
              <a:rPr b="0" i="0" lang="es-MX" sz="2100" u="none" cap="none" strike="noStrike">
                <a:solidFill>
                  <a:schemeClr val="lt1"/>
                </a:solidFill>
                <a:latin typeface="Work Sans Light"/>
                <a:ea typeface="Work Sans Light"/>
                <a:cs typeface="Work Sans Light"/>
                <a:sym typeface="Work Sans Light"/>
              </a:rPr>
              <a:t>Mahecha Sabogal Juan David</a:t>
            </a:r>
            <a:endParaRPr b="0" i="0" sz="2100" u="none" cap="none" strike="noStrike">
              <a:solidFill>
                <a:srgbClr val="FFFFFF"/>
              </a:solidFill>
              <a:latin typeface="Work Sans Light"/>
              <a:ea typeface="Work Sans Light"/>
              <a:cs typeface="Work Sans Light"/>
              <a:sym typeface="Work Sans Light"/>
            </a:endParaRPr>
          </a:p>
        </p:txBody>
      </p:sp>
      <p:sp>
        <p:nvSpPr>
          <p:cNvPr id="111" name="Google Shape;111;p2"/>
          <p:cNvSpPr txBox="1"/>
          <p:nvPr/>
        </p:nvSpPr>
        <p:spPr>
          <a:xfrm>
            <a:off x="1068888" y="5279998"/>
            <a:ext cx="10054200" cy="1077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Servicio Nacional de Aprendizaje –SENA, Centro de Electricidad Electrónica y Telecomunicaciones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Tecnologo en Analisis y Desarrollo de Software - ADSO, Primer Trimestre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Instructor Albeiro Ramos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FFFFFF"/>
                </a:solidFill>
                <a:latin typeface="Work Sans Light"/>
                <a:ea typeface="Work Sans Light"/>
                <a:cs typeface="Work Sans Light"/>
                <a:sym typeface="Work Sans Light"/>
              </a:rPr>
              <a:t>Bogotá, 31 de octubre de 2024</a:t>
            </a:r>
            <a:endParaRPr b="1" i="0" sz="1600" u="none" cap="none" strike="noStrike">
              <a:solidFill>
                <a:srgbClr val="FFFFFF"/>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4">
            <a:alphaModFix/>
          </a:blip>
          <a:stretch>
            <a:fillRect/>
          </a:stretch>
        </a:blipFill>
      </p:bgPr>
    </p:bg>
    <p:spTree>
      <p:nvGrpSpPr>
        <p:cNvPr id="115" name="Shape 115"/>
        <p:cNvGrpSpPr/>
        <p:nvPr/>
      </p:nvGrpSpPr>
      <p:grpSpPr>
        <a:xfrm>
          <a:off x="0" y="0"/>
          <a:ext cx="0" cy="0"/>
          <a:chOff x="0" y="0"/>
          <a:chExt cx="0" cy="0"/>
        </a:xfrm>
      </p:grpSpPr>
      <p:pic>
        <p:nvPicPr>
          <p:cNvPr id="116" name="Google Shape;116;p3"/>
          <p:cNvPicPr preferRelativeResize="0"/>
          <p:nvPr/>
        </p:nvPicPr>
        <p:blipFill rotWithShape="1">
          <a:blip r:embed="rId5">
            <a:alphaModFix/>
          </a:blip>
          <a:srcRect b="0" l="0" r="0" t="0"/>
          <a:stretch/>
        </p:blipFill>
        <p:spPr>
          <a:xfrm>
            <a:off x="3657599" y="-68162"/>
            <a:ext cx="10491486" cy="6994324"/>
          </a:xfrm>
          <a:prstGeom prst="rect">
            <a:avLst/>
          </a:prstGeom>
          <a:noFill/>
          <a:ln>
            <a:noFill/>
          </a:ln>
        </p:spPr>
      </p:pic>
      <p:sp>
        <p:nvSpPr>
          <p:cNvPr id="117" name="Google Shape;117;p3"/>
          <p:cNvSpPr/>
          <p:nvPr/>
        </p:nvSpPr>
        <p:spPr>
          <a:xfrm>
            <a:off x="1157468" y="2685327"/>
            <a:ext cx="2939970" cy="347242"/>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descr="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10;2&#10;3&#10;.&#10;&#10;Estos elementos ayudan a captar el interés del lector y a establecer una base sólida para el desarrollo del trabajo." id="118" name="Google Shape;118;p3"/>
          <p:cNvSpPr txBox="1"/>
          <p:nvPr/>
        </p:nvSpPr>
        <p:spPr>
          <a:xfrm>
            <a:off x="1182520" y="2393549"/>
            <a:ext cx="3514740" cy="67659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3600"/>
              <a:buFont typeface="Work Sans Light"/>
              <a:buNone/>
            </a:pPr>
            <a:r>
              <a:rPr b="0" i="0" lang="es-MX" sz="3600" u="none" cap="none" strike="noStrike">
                <a:solidFill>
                  <a:srgbClr val="38AA00"/>
                </a:solidFill>
                <a:latin typeface="Work Sans Light"/>
                <a:ea typeface="Work Sans Light"/>
                <a:cs typeface="Work Sans Light"/>
                <a:sym typeface="Work Sans Light"/>
                <a:extLst>
                  <a:ext uri="http://customooxmlschemas.google.com/">
                    <go:slidesCustomData xmlns:go="http://customooxmlschemas.google.com/" textRoundtripDataId="0"/>
                  </a:ext>
                </a:extLst>
              </a:rPr>
              <a:t>Introducción</a:t>
            </a:r>
            <a:endParaRPr b="0" i="0" sz="1400" u="none" cap="none" strike="noStrike">
              <a:solidFill>
                <a:srgbClr val="000000"/>
              </a:solidFill>
              <a:latin typeface="Arial"/>
              <a:ea typeface="Arial"/>
              <a:cs typeface="Arial"/>
              <a:sym typeface="Arial"/>
            </a:endParaRPr>
          </a:p>
        </p:txBody>
      </p:sp>
      <p:sp>
        <p:nvSpPr>
          <p:cNvPr id="119" name="Google Shape;119;p3"/>
          <p:cNvSpPr txBox="1"/>
          <p:nvPr/>
        </p:nvSpPr>
        <p:spPr>
          <a:xfrm>
            <a:off x="628687" y="3544975"/>
            <a:ext cx="4622400" cy="2308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lang="es-MX" sz="1600">
                <a:solidFill>
                  <a:schemeClr val="dk1"/>
                </a:solidFill>
                <a:latin typeface="Work Sans Light"/>
                <a:ea typeface="Work Sans Light"/>
                <a:cs typeface="Work Sans Light"/>
                <a:sym typeface="Work Sans Light"/>
              </a:rPr>
              <a:t>LuckasEnt revoluciona la forma en que los colombianos comparando Productos. Nuestra herramienta, impulsada por web scraping, permite comparar precios de productos básicos en tiendas como Tiendas D1, Alkosto y Mercado Libre,  facilitando el ahorro y la toma de decisiones inteligentes. Olvídate de visitar cada tienda o navegar por múltiples sitios web.</a:t>
            </a:r>
            <a:r>
              <a:rPr b="0" i="0" lang="es-MX" sz="1600" u="none" cap="none" strike="noStrike">
                <a:solidFill>
                  <a:schemeClr val="dk1"/>
                </a:solidFill>
                <a:latin typeface="Work Sans Light"/>
                <a:ea typeface="Work Sans Light"/>
                <a:cs typeface="Work Sans Light"/>
                <a:sym typeface="Work Sans Light"/>
              </a:rPr>
              <a:t>.</a:t>
            </a:r>
            <a:endParaRPr b="0" i="0" sz="1600" u="none" cap="none" strike="noStrike">
              <a:solidFill>
                <a:schemeClr val="dk1"/>
              </a:solidFill>
              <a:latin typeface="Work Sans Light"/>
              <a:ea typeface="Work Sans Light"/>
              <a:cs typeface="Work Sans Light"/>
              <a:sym typeface="Work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 name="Shape 123"/>
        <p:cNvGrpSpPr/>
        <p:nvPr/>
      </p:nvGrpSpPr>
      <p:grpSpPr>
        <a:xfrm>
          <a:off x="0" y="0"/>
          <a:ext cx="0" cy="0"/>
          <a:chOff x="0" y="0"/>
          <a:chExt cx="0" cy="0"/>
        </a:xfrm>
      </p:grpSpPr>
      <p:sp>
        <p:nvSpPr>
          <p:cNvPr id="124" name="Google Shape;124;p4"/>
          <p:cNvSpPr txBox="1"/>
          <p:nvPr/>
        </p:nvSpPr>
        <p:spPr>
          <a:xfrm>
            <a:off x="456236" y="416689"/>
            <a:ext cx="10515600" cy="7415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4400"/>
              <a:buFont typeface="Work Sans Medium"/>
              <a:buNone/>
            </a:pPr>
            <a:r>
              <a:rPr b="0" i="0" lang="es-MX" sz="4400" u="none" cap="none" strike="noStrike">
                <a:solidFill>
                  <a:schemeClr val="lt1"/>
                </a:solidFill>
                <a:latin typeface="Work Sans Medium"/>
                <a:ea typeface="Work Sans Medium"/>
                <a:cs typeface="Work Sans Medium"/>
                <a:sym typeface="Work Sans Medium"/>
              </a:rPr>
              <a:t>LuckasEnt</a:t>
            </a:r>
            <a:endParaRPr b="0" i="0" sz="1400" u="none" cap="none" strike="noStrike">
              <a:solidFill>
                <a:srgbClr val="000000"/>
              </a:solidFill>
              <a:latin typeface="Arial"/>
              <a:ea typeface="Arial"/>
              <a:cs typeface="Arial"/>
              <a:sym typeface="Arial"/>
            </a:endParaRPr>
          </a:p>
        </p:txBody>
      </p:sp>
      <p:sp>
        <p:nvSpPr>
          <p:cNvPr id="125" name="Google Shape;125;p4"/>
          <p:cNvSpPr txBox="1"/>
          <p:nvPr/>
        </p:nvSpPr>
        <p:spPr>
          <a:xfrm>
            <a:off x="6585925" y="1187201"/>
            <a:ext cx="4547400" cy="5017800"/>
          </a:xfrm>
          <a:prstGeom prst="rect">
            <a:avLst/>
          </a:prstGeom>
          <a:noFill/>
          <a:ln>
            <a:noFill/>
          </a:ln>
        </p:spPr>
        <p:txBody>
          <a:bodyPr anchorCtr="0" anchor="t" bIns="45700" lIns="91425" spcFirstLastPara="1" rIns="91425" wrap="square" tIns="45700">
            <a:spAutoFit/>
          </a:bodyPr>
          <a:lstStyle/>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Problema</a:t>
            </a:r>
            <a:endParaRPr b="0" i="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Objetivos</a:t>
            </a:r>
            <a:endParaRPr b="0" i="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Justificación</a:t>
            </a:r>
            <a:endParaRPr b="0" i="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Alcance</a:t>
            </a:r>
            <a:endParaRPr b="0" i="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Delimitación</a:t>
            </a:r>
            <a:endParaRPr b="0" i="0" sz="1400" u="none" cap="none" strike="noStrike">
              <a:solidFill>
                <a:schemeClr val="lt2"/>
              </a:solidFill>
              <a:latin typeface="Arial"/>
              <a:ea typeface="Arial"/>
              <a:cs typeface="Arial"/>
              <a:sym typeface="Arial"/>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Entregables </a:t>
            </a:r>
            <a:endParaRPr b="1" i="0" sz="3200" u="none" cap="none" strike="noStrike">
              <a:solidFill>
                <a:schemeClr val="lt2"/>
              </a:solidFill>
              <a:latin typeface="Work Sans Light"/>
              <a:ea typeface="Work Sans Light"/>
              <a:cs typeface="Work Sans Light"/>
              <a:sym typeface="Work Sans Light"/>
            </a:endParaRPr>
          </a:p>
          <a:p>
            <a:pPr indent="-431800" lvl="0" marL="457200" marR="0" rtl="0" algn="just">
              <a:lnSpc>
                <a:spcPct val="150000"/>
              </a:lnSpc>
              <a:spcBef>
                <a:spcPts val="0"/>
              </a:spcBef>
              <a:spcAft>
                <a:spcPts val="0"/>
              </a:spcAft>
              <a:buClr>
                <a:schemeClr val="lt2"/>
              </a:buClr>
              <a:buSzPts val="3200"/>
              <a:buFont typeface="Work Sans Light"/>
              <a:buAutoNum type="arabicPeriod"/>
            </a:pPr>
            <a:r>
              <a:rPr b="1" i="0" lang="es-MX" sz="3200" u="none" cap="none" strike="noStrike">
                <a:solidFill>
                  <a:schemeClr val="lt2"/>
                </a:solidFill>
                <a:latin typeface="Work Sans Light"/>
                <a:ea typeface="Work Sans Light"/>
                <a:cs typeface="Work Sans Light"/>
                <a:sym typeface="Work Sans Light"/>
              </a:rPr>
              <a:t>Trimestre</a:t>
            </a:r>
            <a:endParaRPr b="0" i="0" sz="1400" u="none" cap="none" strike="noStrike">
              <a:solidFill>
                <a:schemeClr val="lt2"/>
              </a:solidFill>
              <a:latin typeface="Arial"/>
              <a:ea typeface="Arial"/>
              <a:cs typeface="Arial"/>
              <a:sym typeface="Arial"/>
            </a:endParaRPr>
          </a:p>
        </p:txBody>
      </p:sp>
      <p:pic>
        <p:nvPicPr>
          <p:cNvPr id="126" name="Google Shape;126;p4"/>
          <p:cNvPicPr preferRelativeResize="0"/>
          <p:nvPr/>
        </p:nvPicPr>
        <p:blipFill rotWithShape="1">
          <a:blip r:embed="rId4">
            <a:alphaModFix/>
          </a:blip>
          <a:srcRect b="0" l="0" r="0" t="0"/>
          <a:stretch/>
        </p:blipFill>
        <p:spPr>
          <a:xfrm>
            <a:off x="1156900" y="2594075"/>
            <a:ext cx="2246651" cy="2246651"/>
          </a:xfrm>
          <a:prstGeom prst="rect">
            <a:avLst/>
          </a:prstGeom>
          <a:noFill/>
          <a:ln>
            <a:noFill/>
          </a:ln>
        </p:spPr>
      </p:pic>
      <p:pic>
        <p:nvPicPr>
          <p:cNvPr id="127" name="Google Shape;127;p4"/>
          <p:cNvPicPr preferRelativeResize="0"/>
          <p:nvPr/>
        </p:nvPicPr>
        <p:blipFill>
          <a:blip r:embed="rId5">
            <a:alphaModFix/>
          </a:blip>
          <a:stretch>
            <a:fillRect/>
          </a:stretch>
        </p:blipFill>
        <p:spPr>
          <a:xfrm>
            <a:off x="3576025" y="2594075"/>
            <a:ext cx="2566526" cy="22466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5"/>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Problema</a:t>
            </a:r>
            <a:endParaRPr/>
          </a:p>
        </p:txBody>
      </p:sp>
      <p:sp>
        <p:nvSpPr>
          <p:cNvPr id="133" name="Google Shape;133;p5"/>
          <p:cNvSpPr txBox="1"/>
          <p:nvPr/>
        </p:nvSpPr>
        <p:spPr>
          <a:xfrm>
            <a:off x="372350" y="1667525"/>
            <a:ext cx="10714200" cy="6003000"/>
          </a:xfrm>
          <a:prstGeom prst="rect">
            <a:avLst/>
          </a:prstGeom>
          <a:noFill/>
          <a:ln>
            <a:noFill/>
          </a:ln>
        </p:spPr>
        <p:txBody>
          <a:bodyPr anchorCtr="0" anchor="t" bIns="45700" lIns="91425" spcFirstLastPara="1" rIns="91425" wrap="square" tIns="45700">
            <a:spAutoFit/>
          </a:bodyPr>
          <a:lstStyle/>
          <a:p>
            <a:pPr indent="0" lvl="0" marL="457200" marR="0" rtl="0" algn="just">
              <a:lnSpc>
                <a:spcPct val="200000"/>
              </a:lnSpc>
              <a:spcBef>
                <a:spcPts val="0"/>
              </a:spcBef>
              <a:spcAft>
                <a:spcPts val="0"/>
              </a:spcAft>
              <a:buClr>
                <a:srgbClr val="000000"/>
              </a:buClr>
              <a:buSzPts val="2000"/>
              <a:buFont typeface="Arial"/>
              <a:buNone/>
            </a:pPr>
            <a:r>
              <a:rPr b="0" i="0" lang="es-MX" sz="2000" u="none" cap="none" strike="noStrike">
                <a:solidFill>
                  <a:schemeClr val="dk1"/>
                </a:solidFill>
                <a:latin typeface="Work Sans Light"/>
                <a:ea typeface="Work Sans Light"/>
                <a:cs typeface="Work Sans Light"/>
                <a:sym typeface="Work Sans Light"/>
              </a:rPr>
              <a:t>LuckasEnt </a:t>
            </a:r>
            <a:r>
              <a:rPr b="1" i="0" lang="es-MX" sz="2000" u="none" cap="none" strike="noStrike">
                <a:solidFill>
                  <a:schemeClr val="dk1"/>
                </a:solidFill>
                <a:latin typeface="Work Sans"/>
                <a:ea typeface="Work Sans"/>
                <a:cs typeface="Work Sans"/>
                <a:sym typeface="Work Sans"/>
              </a:rPr>
              <a:t>busca dar un servicio a la problemática de los consumidores colombianos</a:t>
            </a:r>
            <a:r>
              <a:rPr b="0" i="0" lang="es-MX" sz="2000" u="none" cap="none" strike="noStrike">
                <a:solidFill>
                  <a:schemeClr val="dk1"/>
                </a:solidFill>
                <a:latin typeface="Work Sans Light"/>
                <a:ea typeface="Work Sans Light"/>
                <a:cs typeface="Work Sans Light"/>
                <a:sym typeface="Work Sans Light"/>
              </a:rPr>
              <a:t> al momento de comparar precios de productos de la canasta familiar en diferentes supermercados. </a:t>
            </a:r>
            <a:endParaRPr b="0" i="0" sz="2000" u="none" cap="none" strike="noStrike">
              <a:solidFill>
                <a:schemeClr val="dk1"/>
              </a:solidFill>
              <a:latin typeface="Work Sans Light"/>
              <a:ea typeface="Work Sans Light"/>
              <a:cs typeface="Work Sans Light"/>
              <a:sym typeface="Work Sans Light"/>
            </a:endParaRPr>
          </a:p>
          <a:p>
            <a:pPr indent="0" lvl="0" marL="457200" marR="0" rtl="0" algn="just">
              <a:lnSpc>
                <a:spcPct val="200000"/>
              </a:lnSpc>
              <a:spcBef>
                <a:spcPts val="0"/>
              </a:spcBef>
              <a:spcAft>
                <a:spcPts val="0"/>
              </a:spcAft>
              <a:buClr>
                <a:srgbClr val="000000"/>
              </a:buClr>
              <a:buSzPts val="2000"/>
              <a:buFont typeface="Arial"/>
              <a:buNone/>
            </a:pPr>
            <a:r>
              <a:t/>
            </a:r>
            <a:endParaRPr b="0" i="0" sz="2000" u="none" cap="none" strike="noStrike">
              <a:solidFill>
                <a:schemeClr val="dk1"/>
              </a:solidFill>
              <a:latin typeface="Work Sans Light"/>
              <a:ea typeface="Work Sans Light"/>
              <a:cs typeface="Work Sans Light"/>
              <a:sym typeface="Work Sans Light"/>
            </a:endParaRPr>
          </a:p>
          <a:p>
            <a:pPr indent="0" lvl="0" marL="457200" marR="0" rtl="0" algn="just">
              <a:lnSpc>
                <a:spcPct val="200000"/>
              </a:lnSpc>
              <a:spcBef>
                <a:spcPts val="0"/>
              </a:spcBef>
              <a:spcAft>
                <a:spcPts val="0"/>
              </a:spcAft>
              <a:buClr>
                <a:srgbClr val="000000"/>
              </a:buClr>
              <a:buSzPts val="2000"/>
              <a:buFont typeface="Arial"/>
              <a:buNone/>
            </a:pPr>
            <a:r>
              <a:rPr b="0" i="0" lang="es-MX" sz="2000" u="none" cap="none" strike="noStrike">
                <a:solidFill>
                  <a:srgbClr val="000000"/>
                </a:solidFill>
                <a:latin typeface="Work Sans Light"/>
                <a:ea typeface="Work Sans Light"/>
                <a:cs typeface="Work Sans Light"/>
                <a:sym typeface="Work Sans Light"/>
              </a:rPr>
              <a:t>La propuesta es </a:t>
            </a:r>
            <a:r>
              <a:rPr b="1" i="0" lang="es-MX" sz="2000" u="none" cap="none" strike="noStrike">
                <a:solidFill>
                  <a:srgbClr val="000000"/>
                </a:solidFill>
                <a:latin typeface="Work Sans"/>
                <a:ea typeface="Work Sans"/>
                <a:cs typeface="Work Sans"/>
                <a:sym typeface="Work Sans"/>
              </a:rPr>
              <a:t>desarrollar un software que, a través de la técnica de web scraping, extraiga, almacene y compare los precios de productos en línea</a:t>
            </a:r>
            <a:r>
              <a:rPr b="0" i="0" lang="es-MX" sz="2000" u="none" cap="none" strike="noStrike">
                <a:solidFill>
                  <a:srgbClr val="000000"/>
                </a:solidFill>
                <a:latin typeface="Work Sans Light"/>
                <a:ea typeface="Work Sans Light"/>
                <a:cs typeface="Work Sans Light"/>
                <a:sym typeface="Work Sans Light"/>
              </a:rPr>
              <a:t>, facilitando así la toma de decisiones de compra informadas.</a:t>
            </a:r>
            <a:endParaRPr b="0" i="0" sz="2000" u="none" cap="none" strike="noStrike">
              <a:solidFill>
                <a:srgbClr val="000000"/>
              </a:solidFill>
              <a:latin typeface="Work Sans Light"/>
              <a:ea typeface="Work Sans Light"/>
              <a:cs typeface="Work Sans Light"/>
              <a:sym typeface="Work Sans Light"/>
            </a:endParaRPr>
          </a:p>
          <a:p>
            <a:pPr indent="0" lvl="0" marL="457200" marR="0" rtl="0" algn="just">
              <a:lnSpc>
                <a:spcPct val="115000"/>
              </a:lnSpc>
              <a:spcBef>
                <a:spcPts val="0"/>
              </a:spcBef>
              <a:spcAft>
                <a:spcPts val="0"/>
              </a:spcAft>
              <a:buClr>
                <a:srgbClr val="000000"/>
              </a:buClr>
              <a:buSzPts val="2000"/>
              <a:buFont typeface="Arial"/>
              <a:buNone/>
            </a:pPr>
            <a:br>
              <a:rPr b="0" i="0" lang="es-MX" sz="2000" u="none" cap="none" strike="noStrike">
                <a:solidFill>
                  <a:schemeClr val="dk1"/>
                </a:solidFill>
                <a:latin typeface="Work Sans Light"/>
                <a:ea typeface="Work Sans Light"/>
                <a:cs typeface="Work Sans Light"/>
                <a:sym typeface="Work Sans Light"/>
              </a:rPr>
            </a:br>
            <a:endParaRPr b="0" i="1" sz="2000" u="none" cap="none" strike="noStrike">
              <a:solidFill>
                <a:srgbClr val="000000"/>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2000"/>
              <a:buFont typeface="Arial"/>
              <a:buNone/>
            </a:pPr>
            <a:br>
              <a:rPr b="0" i="0" lang="es-MX" sz="2000" u="none" cap="none" strike="noStrike">
                <a:solidFill>
                  <a:schemeClr val="dk1"/>
                </a:solidFill>
                <a:latin typeface="Work Sans Light"/>
                <a:ea typeface="Work Sans Light"/>
                <a:cs typeface="Work Sans Light"/>
                <a:sym typeface="Work Sans Light"/>
              </a:rPr>
            </a:br>
            <a:endParaRPr b="0" i="0" sz="1800" u="none" cap="none" strike="noStrike">
              <a:solidFill>
                <a:srgbClr val="000000"/>
              </a:solidFill>
              <a:latin typeface="Arial"/>
              <a:ea typeface="Arial"/>
              <a:cs typeface="Arial"/>
              <a:sym typeface="Arial"/>
            </a:endParaRPr>
          </a:p>
        </p:txBody>
      </p:sp>
      <p:pic>
        <p:nvPicPr>
          <p:cNvPr id="134" name="Google Shape;134;p5"/>
          <p:cNvPicPr preferRelativeResize="0"/>
          <p:nvPr/>
        </p:nvPicPr>
        <p:blipFill rotWithShape="1">
          <a:blip r:embed="rId3">
            <a:alphaModFix/>
          </a:blip>
          <a:srcRect b="0" l="0" r="0" t="0"/>
          <a:stretch/>
        </p:blipFill>
        <p:spPr>
          <a:xfrm>
            <a:off x="8571901" y="233263"/>
            <a:ext cx="1080000" cy="1080000"/>
          </a:xfrm>
          <a:prstGeom prst="rect">
            <a:avLst/>
          </a:prstGeom>
          <a:noFill/>
          <a:ln>
            <a:noFill/>
          </a:ln>
        </p:spPr>
      </p:pic>
      <p:pic>
        <p:nvPicPr>
          <p:cNvPr id="135" name="Google Shape;135;p5"/>
          <p:cNvPicPr preferRelativeResize="0"/>
          <p:nvPr/>
        </p:nvPicPr>
        <p:blipFill>
          <a:blip r:embed="rId4">
            <a:alphaModFix/>
          </a:blip>
          <a:stretch>
            <a:fillRect/>
          </a:stretch>
        </p:blipFill>
        <p:spPr>
          <a:xfrm>
            <a:off x="9651900" y="213400"/>
            <a:ext cx="1119701" cy="1080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Google Shape;140;p6"/>
          <p:cNvSpPr txBox="1"/>
          <p:nvPr/>
        </p:nvSpPr>
        <p:spPr>
          <a:xfrm>
            <a:off x="456236" y="457723"/>
            <a:ext cx="10515600" cy="67659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C0C0C"/>
              </a:buClr>
              <a:buSzPts val="4400"/>
              <a:buFont typeface="Work Sans Medium"/>
              <a:buNone/>
            </a:pPr>
            <a:r>
              <a:rPr b="0" i="0" lang="es-MX" sz="4400" u="none" cap="none" strike="noStrike">
                <a:solidFill>
                  <a:srgbClr val="0C0C0C"/>
                </a:solidFill>
                <a:latin typeface="Work Sans Medium"/>
                <a:ea typeface="Work Sans Medium"/>
                <a:cs typeface="Work Sans Medium"/>
                <a:sym typeface="Work Sans Medium"/>
              </a:rPr>
              <a:t>Problema</a:t>
            </a:r>
            <a:endParaRPr b="0" i="0" sz="1400" u="none" cap="none" strike="noStrike">
              <a:solidFill>
                <a:srgbClr val="000000"/>
              </a:solidFill>
              <a:latin typeface="Arial"/>
              <a:ea typeface="Arial"/>
              <a:cs typeface="Arial"/>
              <a:sym typeface="Arial"/>
            </a:endParaRPr>
          </a:p>
        </p:txBody>
      </p:sp>
      <p:sp>
        <p:nvSpPr>
          <p:cNvPr id="141" name="Google Shape;141;p6"/>
          <p:cNvSpPr txBox="1"/>
          <p:nvPr/>
        </p:nvSpPr>
        <p:spPr>
          <a:xfrm>
            <a:off x="612000" y="2347875"/>
            <a:ext cx="10515600" cy="2862900"/>
          </a:xfrm>
          <a:prstGeom prst="rect">
            <a:avLst/>
          </a:prstGeom>
          <a:noFill/>
          <a:ln>
            <a:noFill/>
          </a:ln>
        </p:spPr>
        <p:txBody>
          <a:bodyPr anchorCtr="0" anchor="t" bIns="45700" lIns="91425" spcFirstLastPara="1" rIns="91425" wrap="square" tIns="45700">
            <a:spAutoFit/>
          </a:bodyPr>
          <a:lstStyle/>
          <a:p>
            <a:pPr indent="0" lvl="0" marL="0" marR="0" rtl="0" algn="just">
              <a:lnSpc>
                <a:spcPct val="200000"/>
              </a:lnSpc>
              <a:spcBef>
                <a:spcPts val="0"/>
              </a:spcBef>
              <a:spcAft>
                <a:spcPts val="0"/>
              </a:spcAft>
              <a:buClr>
                <a:schemeClr val="dk1"/>
              </a:buClr>
              <a:buSzPts val="1100"/>
              <a:buFont typeface="Arial"/>
              <a:buNone/>
            </a:pPr>
            <a:r>
              <a:rPr b="0" i="1" lang="es-MX" sz="2000" u="none" cap="none" strike="noStrike">
                <a:solidFill>
                  <a:schemeClr val="dk1"/>
                </a:solidFill>
                <a:latin typeface="Work Sans Light"/>
                <a:ea typeface="Work Sans Light"/>
                <a:cs typeface="Work Sans Light"/>
                <a:sym typeface="Work Sans Light"/>
              </a:rPr>
              <a:t>¿Cómo se puede desarrollar un software basado en web scraping que </a:t>
            </a:r>
            <a:r>
              <a:rPr b="1" i="1" lang="es-MX" sz="2000" u="none" cap="none" strike="noStrike">
                <a:solidFill>
                  <a:schemeClr val="dk1"/>
                </a:solidFill>
                <a:latin typeface="Work Sans"/>
                <a:ea typeface="Work Sans"/>
                <a:cs typeface="Work Sans"/>
                <a:sym typeface="Work Sans"/>
              </a:rPr>
              <a:t>permita a los consumidores colombianos comparar precios de productos de la canasta familiar en diferentes supermercados</a:t>
            </a:r>
            <a:r>
              <a:rPr b="0" i="1" lang="es-MX" sz="2000" u="none" cap="none" strike="noStrike">
                <a:solidFill>
                  <a:schemeClr val="dk1"/>
                </a:solidFill>
                <a:latin typeface="Work Sans Light"/>
                <a:ea typeface="Work Sans Light"/>
                <a:cs typeface="Work Sans Light"/>
                <a:sym typeface="Work Sans Light"/>
              </a:rPr>
              <a:t> (D1, Alkosto, Olímpica y Mercadolibre), considerando su ubicación geográfica y las ofertas disponibles, para facilitar la toma de decisiones de compra informadas y promover el ahorro?</a:t>
            </a:r>
            <a:endParaRPr b="0" i="0" sz="1400" u="none" cap="none" strike="noStrike">
              <a:solidFill>
                <a:srgbClr val="000000"/>
              </a:solidFill>
              <a:latin typeface="Arial"/>
              <a:ea typeface="Arial"/>
              <a:cs typeface="Arial"/>
              <a:sym typeface="Arial"/>
            </a:endParaRPr>
          </a:p>
        </p:txBody>
      </p:sp>
      <p:pic>
        <p:nvPicPr>
          <p:cNvPr id="142" name="Google Shape;142;p6"/>
          <p:cNvPicPr preferRelativeResize="0"/>
          <p:nvPr/>
        </p:nvPicPr>
        <p:blipFill rotWithShape="1">
          <a:blip r:embed="rId4">
            <a:alphaModFix/>
          </a:blip>
          <a:srcRect b="0" l="0" r="0" t="0"/>
          <a:stretch/>
        </p:blipFill>
        <p:spPr>
          <a:xfrm>
            <a:off x="8474851" y="120038"/>
            <a:ext cx="1080000" cy="1080000"/>
          </a:xfrm>
          <a:prstGeom prst="rect">
            <a:avLst/>
          </a:prstGeom>
          <a:noFill/>
          <a:ln>
            <a:noFill/>
          </a:ln>
        </p:spPr>
      </p:pic>
      <p:pic>
        <p:nvPicPr>
          <p:cNvPr id="143" name="Google Shape;143;p6"/>
          <p:cNvPicPr preferRelativeResize="0"/>
          <p:nvPr/>
        </p:nvPicPr>
        <p:blipFill>
          <a:blip r:embed="rId5">
            <a:alphaModFix/>
          </a:blip>
          <a:stretch>
            <a:fillRect/>
          </a:stretch>
        </p:blipFill>
        <p:spPr>
          <a:xfrm>
            <a:off x="9554850" y="100175"/>
            <a:ext cx="1119701" cy="1119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7"/>
          <p:cNvSpPr/>
          <p:nvPr/>
        </p:nvSpPr>
        <p:spPr>
          <a:xfrm>
            <a:off x="1314043" y="593940"/>
            <a:ext cx="3527266" cy="347242"/>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9" name="Google Shape;149;p7"/>
          <p:cNvSpPr txBox="1"/>
          <p:nvPr/>
        </p:nvSpPr>
        <p:spPr>
          <a:xfrm>
            <a:off x="1039184" y="310961"/>
            <a:ext cx="4076985" cy="676598"/>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rgbClr val="38AA00"/>
              </a:buClr>
              <a:buSzPts val="3200"/>
              <a:buFont typeface="Work Sans Light"/>
              <a:buNone/>
            </a:pPr>
            <a:r>
              <a:rPr b="0" i="0" lang="es-MX" sz="3200" u="none" cap="none" strike="noStrike">
                <a:solidFill>
                  <a:srgbClr val="38AA00"/>
                </a:solidFill>
                <a:latin typeface="Work Sans Light"/>
                <a:ea typeface="Work Sans Light"/>
                <a:cs typeface="Work Sans Light"/>
                <a:sym typeface="Work Sans Light"/>
              </a:rPr>
              <a:t>Objetivo General</a:t>
            </a:r>
            <a:endParaRPr b="0" i="0" sz="1400" u="none" cap="none" strike="noStrike">
              <a:solidFill>
                <a:srgbClr val="000000"/>
              </a:solidFill>
              <a:latin typeface="Arial"/>
              <a:ea typeface="Arial"/>
              <a:cs typeface="Arial"/>
              <a:sym typeface="Arial"/>
            </a:endParaRPr>
          </a:p>
        </p:txBody>
      </p:sp>
      <p:sp>
        <p:nvSpPr>
          <p:cNvPr id="150" name="Google Shape;150;p7"/>
          <p:cNvSpPr txBox="1"/>
          <p:nvPr/>
        </p:nvSpPr>
        <p:spPr>
          <a:xfrm>
            <a:off x="469775" y="1123625"/>
            <a:ext cx="6223800" cy="18162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600"/>
              <a:buFont typeface="Arial"/>
              <a:buNone/>
            </a:pPr>
            <a:r>
              <a:rPr b="0" i="0" lang="es-MX" sz="1600" u="none" cap="none" strike="noStrike">
                <a:solidFill>
                  <a:schemeClr val="dk1"/>
                </a:solidFill>
                <a:latin typeface="Work Sans Light"/>
                <a:ea typeface="Work Sans Light"/>
                <a:cs typeface="Work Sans Light"/>
                <a:sym typeface="Work Sans Light"/>
              </a:rPr>
              <a:t>Desarrollar un Sistema de Información Web llamado 'LuckasEnt' para el Análisis y soporte de Precios y Productos, frente a la toma de decisiones en los procesos de abastecimiento de supermercados independientes, mediante el web scraping.</a:t>
            </a:r>
            <a:endParaRPr b="0" i="0" sz="1600" u="none" cap="none" strike="noStrike">
              <a:solidFill>
                <a:schemeClr val="dk1"/>
              </a:solidFill>
              <a:latin typeface="Work Sans Light"/>
              <a:ea typeface="Work Sans Light"/>
              <a:cs typeface="Work Sans Light"/>
              <a:sym typeface="Work Sans Light"/>
            </a:endParaRPr>
          </a:p>
        </p:txBody>
      </p:sp>
      <p:pic>
        <p:nvPicPr>
          <p:cNvPr id="151" name="Google Shape;151;p7"/>
          <p:cNvPicPr preferRelativeResize="0"/>
          <p:nvPr/>
        </p:nvPicPr>
        <p:blipFill rotWithShape="1">
          <a:blip r:embed="rId3">
            <a:alphaModFix/>
          </a:blip>
          <a:srcRect b="168" l="0" r="0" t="169"/>
          <a:stretch/>
        </p:blipFill>
        <p:spPr>
          <a:xfrm>
            <a:off x="7432900" y="-68150"/>
            <a:ext cx="7388902" cy="6994299"/>
          </a:xfrm>
          <a:prstGeom prst="rect">
            <a:avLst/>
          </a:prstGeom>
          <a:noFill/>
          <a:ln>
            <a:noFill/>
          </a:ln>
        </p:spPr>
      </p:pic>
      <p:sp>
        <p:nvSpPr>
          <p:cNvPr id="152" name="Google Shape;152;p7"/>
          <p:cNvSpPr/>
          <p:nvPr/>
        </p:nvSpPr>
        <p:spPr>
          <a:xfrm>
            <a:off x="484946" y="3520330"/>
            <a:ext cx="4166100" cy="3471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3" name="Google Shape;153;p7"/>
          <p:cNvSpPr txBox="1"/>
          <p:nvPr/>
        </p:nvSpPr>
        <p:spPr>
          <a:xfrm>
            <a:off x="574055" y="3262403"/>
            <a:ext cx="4077000" cy="676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38AA00"/>
              </a:buClr>
              <a:buSzPts val="3200"/>
              <a:buFont typeface="Work Sans Light"/>
              <a:buNone/>
            </a:pPr>
            <a:r>
              <a:rPr b="0" i="0" lang="es-MX" sz="3200" u="none" cap="none" strike="noStrike">
                <a:solidFill>
                  <a:srgbClr val="38AA00"/>
                </a:solidFill>
                <a:latin typeface="Work Sans Light"/>
                <a:ea typeface="Work Sans Light"/>
                <a:cs typeface="Work Sans Light"/>
                <a:sym typeface="Work Sans Light"/>
              </a:rPr>
              <a:t>Objetivo Específicos</a:t>
            </a:r>
            <a:endParaRPr b="0" i="0" sz="1400" u="none" cap="none" strike="noStrike">
              <a:solidFill>
                <a:srgbClr val="000000"/>
              </a:solidFill>
              <a:latin typeface="Arial"/>
              <a:ea typeface="Arial"/>
              <a:cs typeface="Arial"/>
              <a:sym typeface="Arial"/>
            </a:endParaRPr>
          </a:p>
        </p:txBody>
      </p:sp>
      <p:sp>
        <p:nvSpPr>
          <p:cNvPr id="154" name="Google Shape;154;p7"/>
          <p:cNvSpPr txBox="1"/>
          <p:nvPr/>
        </p:nvSpPr>
        <p:spPr>
          <a:xfrm>
            <a:off x="764375" y="3909350"/>
            <a:ext cx="5634600" cy="30168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i="0" lang="es-MX" sz="1600" u="none" cap="none" strike="noStrike">
                <a:solidFill>
                  <a:schemeClr val="dk1"/>
                </a:solidFill>
                <a:latin typeface="Work Sans"/>
                <a:ea typeface="Work Sans"/>
                <a:cs typeface="Work Sans"/>
                <a:sym typeface="Work Sans"/>
              </a:rPr>
              <a:t>la Extracción de datos</a:t>
            </a:r>
            <a:r>
              <a:rPr b="0" i="0" lang="es-MX" sz="1600" u="none" cap="none" strike="noStrike">
                <a:solidFill>
                  <a:schemeClr val="dk1"/>
                </a:solidFill>
                <a:latin typeface="Work Sans Light"/>
                <a:ea typeface="Work Sans Light"/>
                <a:cs typeface="Work Sans Light"/>
                <a:sym typeface="Work Sans Light"/>
              </a:rPr>
              <a:t> de la Empresa “Tiendas D1”.</a:t>
            </a:r>
            <a:endParaRPr b="0" i="0" sz="1600" u="none" cap="none" strike="noStrike">
              <a:solidFill>
                <a:schemeClr val="dk1"/>
              </a:solidFill>
              <a:latin typeface="Work Sans Light"/>
              <a:ea typeface="Work Sans Light"/>
              <a:cs typeface="Work Sans Light"/>
              <a:sym typeface="Work Sans Ligh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i="0" lang="es-MX" sz="1600" u="none" cap="none" strike="noStrike">
                <a:solidFill>
                  <a:schemeClr val="dk1"/>
                </a:solidFill>
                <a:latin typeface="Work Sans"/>
                <a:ea typeface="Work Sans"/>
                <a:cs typeface="Work Sans"/>
                <a:sym typeface="Work Sans"/>
              </a:rPr>
              <a:t>la Limpieza y procesamiento de datos</a:t>
            </a:r>
            <a:r>
              <a:rPr b="0" i="0" lang="es-MX" sz="1600" u="none" cap="none" strike="noStrike">
                <a:solidFill>
                  <a:schemeClr val="dk1"/>
                </a:solidFill>
                <a:latin typeface="Work Sans Light"/>
                <a:ea typeface="Work Sans Light"/>
                <a:cs typeface="Work Sans Light"/>
                <a:sym typeface="Work Sans Light"/>
              </a:rPr>
              <a:t> de la Empresa “Tiendas D1”.</a:t>
            </a:r>
            <a:endParaRPr b="0" i="0" sz="16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a:t>
            </a:r>
            <a:r>
              <a:rPr b="1" i="0" lang="es-MX" sz="1600" u="none" cap="none" strike="noStrike">
                <a:solidFill>
                  <a:schemeClr val="dk1"/>
                </a:solidFill>
                <a:latin typeface="Work Sans"/>
                <a:ea typeface="Work Sans"/>
                <a:cs typeface="Work Sans"/>
                <a:sym typeface="Work Sans"/>
              </a:rPr>
              <a:t>la Construcción de la base de datos</a:t>
            </a:r>
            <a:r>
              <a:rPr b="0" i="0" lang="es-MX" sz="1600" u="none" cap="none" strike="noStrike">
                <a:solidFill>
                  <a:schemeClr val="dk1"/>
                </a:solidFill>
                <a:latin typeface="Work Sans Light"/>
                <a:ea typeface="Work Sans Light"/>
                <a:cs typeface="Work Sans Light"/>
                <a:sym typeface="Work Sans Light"/>
              </a:rPr>
              <a:t> de la Empresa “Tiendas D1”.</a:t>
            </a:r>
            <a:endParaRPr b="0" i="0" sz="16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Arial"/>
              <a:buChar char="•"/>
            </a:pPr>
            <a:r>
              <a:rPr b="0" i="0" lang="es-MX" sz="1600" u="none" cap="none" strike="noStrike">
                <a:solidFill>
                  <a:schemeClr val="dk1"/>
                </a:solidFill>
                <a:latin typeface="Work Sans Light"/>
                <a:ea typeface="Work Sans Light"/>
                <a:cs typeface="Work Sans Light"/>
                <a:sym typeface="Work Sans Light"/>
              </a:rPr>
              <a:t>Gestionar el </a:t>
            </a:r>
            <a:r>
              <a:rPr b="1" i="0" lang="es-MX" sz="1600" u="none" cap="none" strike="noStrike">
                <a:solidFill>
                  <a:schemeClr val="dk1"/>
                </a:solidFill>
                <a:latin typeface="Work Sans"/>
                <a:ea typeface="Work Sans"/>
                <a:cs typeface="Work Sans"/>
                <a:sym typeface="Work Sans"/>
              </a:rPr>
              <a:t>Análisis de datos</a:t>
            </a:r>
            <a:r>
              <a:rPr b="0" i="0" lang="es-MX" sz="1600" u="none" cap="none" strike="noStrike">
                <a:solidFill>
                  <a:schemeClr val="dk1"/>
                </a:solidFill>
                <a:latin typeface="Work Sans Light"/>
                <a:ea typeface="Work Sans Light"/>
                <a:cs typeface="Work Sans Light"/>
                <a:sym typeface="Work Sans Light"/>
              </a:rPr>
              <a:t> de la Empresa “Tiendas D1”.</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8"/>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60" name="Google Shape;160;p8"/>
          <p:cNvSpPr txBox="1"/>
          <p:nvPr/>
        </p:nvSpPr>
        <p:spPr>
          <a:xfrm>
            <a:off x="242953" y="1635171"/>
            <a:ext cx="11447400" cy="5502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Work Sans Light"/>
                <a:ea typeface="Work Sans Light"/>
                <a:cs typeface="Work Sans Light"/>
                <a:sym typeface="Work Sans Light"/>
                <a:extLst>
                  <a:ext uri="http://customooxmlschemas.google.com/">
                    <go:slidesCustomData xmlns:go="http://customooxmlschemas.google.com/" textRoundtripDataId="1"/>
                  </a:ext>
                </a:extLst>
              </a:rPr>
              <a:t>Párrafo o separación por punto describiendo (máximo 6 líneas por párrafo):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0" lvl="0" marL="457200" marR="0" rtl="0" algn="just">
              <a:lnSpc>
                <a:spcPct val="150000"/>
              </a:lnSpc>
              <a:spcBef>
                <a:spcPts val="0"/>
              </a:spcBef>
              <a:spcAft>
                <a:spcPts val="0"/>
              </a:spcAft>
              <a:buClr>
                <a:srgbClr val="000000"/>
              </a:buClr>
              <a:buSzPts val="2500"/>
              <a:buFont typeface="Arial"/>
              <a:buNone/>
            </a:pPr>
            <a:r>
              <a:rPr b="0" i="0" lang="es-MX" sz="2500" u="none" cap="none" strike="noStrike">
                <a:solidFill>
                  <a:schemeClr val="dk1"/>
                </a:solidFill>
                <a:latin typeface="Work Sans Light"/>
                <a:ea typeface="Work Sans Light"/>
                <a:cs typeface="Work Sans Light"/>
                <a:sym typeface="Work Sans Light"/>
              </a:rPr>
              <a:t>La meta de este sistema informático denominado LuckasEnt consiste en </a:t>
            </a:r>
            <a:r>
              <a:rPr b="1" i="0" lang="es-MX" sz="2500" u="none" cap="none" strike="noStrike">
                <a:solidFill>
                  <a:schemeClr val="dk1"/>
                </a:solidFill>
                <a:latin typeface="Work Sans"/>
                <a:ea typeface="Work Sans"/>
                <a:cs typeface="Work Sans"/>
                <a:sym typeface="Work Sans"/>
              </a:rPr>
              <a:t>ofrecer a los usuarios en una fuente cierta para la comparación de los precios de los productos que pueden obtener en diferentes mercados</a:t>
            </a:r>
            <a:r>
              <a:rPr b="0" i="0" lang="es-MX" sz="2500" u="none" cap="none" strike="noStrike">
                <a:solidFill>
                  <a:schemeClr val="dk1"/>
                </a:solidFill>
                <a:latin typeface="Work Sans Light"/>
                <a:ea typeface="Work Sans Light"/>
                <a:cs typeface="Work Sans Light"/>
                <a:sym typeface="Work Sans Light"/>
              </a:rPr>
              <a:t> como Tiendas D1, Tiendas Alkosto, Supertiendas Olímpica y Mercado libre, de tal forma que, al momento de realizar las compras, puedan buscar la que mejor conserva su presupuesto en el momento de realizar las compras. </a:t>
            </a:r>
            <a:endParaRPr b="0" i="0" sz="2300" u="none" cap="none" strike="noStrike">
              <a:solidFill>
                <a:schemeClr val="dk1"/>
              </a:solidFill>
              <a:latin typeface="Arial"/>
              <a:ea typeface="Arial"/>
              <a:cs typeface="Arial"/>
              <a:sym typeface="Arial"/>
            </a:endParaRPr>
          </a:p>
          <a:p>
            <a:pPr indent="-184150" lvl="0" marL="28575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dk1"/>
              </a:solidFill>
              <a:latin typeface="Work Sans Light"/>
              <a:ea typeface="Work Sans Light"/>
              <a:cs typeface="Work Sans Light"/>
              <a:sym typeface="Work Sans Light"/>
            </a:endParaRPr>
          </a:p>
          <a:p>
            <a:pPr indent="-285750" lvl="0" marL="285750" marR="0" rtl="0" algn="l">
              <a:lnSpc>
                <a:spcPct val="100000"/>
              </a:lnSpc>
              <a:spcBef>
                <a:spcPts val="0"/>
              </a:spcBef>
              <a:spcAft>
                <a:spcPts val="0"/>
              </a:spcAft>
              <a:buClr>
                <a:schemeClr val="dk1"/>
              </a:buClr>
              <a:buSzPts val="1600"/>
              <a:buFont typeface="Work Sans Light"/>
              <a:buChar char="•"/>
            </a:pPr>
            <a:r>
              <a:t/>
            </a:r>
            <a:endParaRPr b="0" i="0" sz="1600" u="none" cap="none" strike="noStrike">
              <a:solidFill>
                <a:schemeClr val="dk1"/>
              </a:solidFill>
              <a:latin typeface="Work Sans Light"/>
              <a:ea typeface="Work Sans Light"/>
              <a:cs typeface="Work Sans Light"/>
              <a:sym typeface="Work Sans Light"/>
            </a:endParaRPr>
          </a:p>
          <a:p>
            <a:pPr indent="-184150" lvl="0" marL="285750" marR="0" rtl="0" algn="l">
              <a:lnSpc>
                <a:spcPct val="100000"/>
              </a:lnSpc>
              <a:spcBef>
                <a:spcPts val="0"/>
              </a:spcBef>
              <a:spcAft>
                <a:spcPts val="0"/>
              </a:spcAft>
              <a:buClr>
                <a:schemeClr val="dk1"/>
              </a:buClr>
              <a:buSzPts val="1600"/>
              <a:buFont typeface="Arial"/>
              <a:buNone/>
            </a:pPr>
            <a:r>
              <a:t/>
            </a:r>
            <a:endParaRPr b="1" i="0" sz="1600" u="none" cap="none" strike="noStrike">
              <a:solidFill>
                <a:schemeClr val="dk1"/>
              </a:solidFill>
              <a:latin typeface="Work Sans Light"/>
              <a:ea typeface="Work Sans Light"/>
              <a:cs typeface="Work Sans Light"/>
              <a:sym typeface="Work Sans Light"/>
            </a:endParaRPr>
          </a:p>
        </p:txBody>
      </p:sp>
      <p:pic>
        <p:nvPicPr>
          <p:cNvPr id="161" name="Google Shape;161;p8"/>
          <p:cNvPicPr preferRelativeResize="0"/>
          <p:nvPr/>
        </p:nvPicPr>
        <p:blipFill rotWithShape="1">
          <a:blip r:embed="rId4">
            <a:alphaModFix/>
          </a:blip>
          <a:srcRect b="0" l="0" r="0" t="0"/>
          <a:stretch/>
        </p:blipFill>
        <p:spPr>
          <a:xfrm>
            <a:off x="8636601" y="234163"/>
            <a:ext cx="1080000" cy="1080000"/>
          </a:xfrm>
          <a:prstGeom prst="rect">
            <a:avLst/>
          </a:prstGeom>
          <a:noFill/>
          <a:ln>
            <a:noFill/>
          </a:ln>
        </p:spPr>
      </p:pic>
      <p:pic>
        <p:nvPicPr>
          <p:cNvPr id="162" name="Google Shape;162;p8"/>
          <p:cNvPicPr preferRelativeResize="0"/>
          <p:nvPr/>
        </p:nvPicPr>
        <p:blipFill>
          <a:blip r:embed="rId5">
            <a:alphaModFix/>
          </a:blip>
          <a:stretch>
            <a:fillRect/>
          </a:stretch>
        </p:blipFill>
        <p:spPr>
          <a:xfrm>
            <a:off x="9651900" y="234175"/>
            <a:ext cx="1119701" cy="10592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0"/>
          <p:cNvSpPr txBox="1"/>
          <p:nvPr>
            <p:ph type="title"/>
          </p:nvPr>
        </p:nvSpPr>
        <p:spPr>
          <a:xfrm>
            <a:off x="456236" y="110481"/>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68" name="Google Shape;168;p10"/>
          <p:cNvSpPr txBox="1"/>
          <p:nvPr/>
        </p:nvSpPr>
        <p:spPr>
          <a:xfrm>
            <a:off x="372353" y="1667521"/>
            <a:ext cx="11447400" cy="5048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Work Sans Light"/>
                <a:ea typeface="Work Sans Light"/>
                <a:cs typeface="Work Sans Light"/>
                <a:sym typeface="Work Sans Light"/>
              </a:rPr>
              <a:t> </a:t>
            </a:r>
            <a:r>
              <a:rPr b="0" i="0" lang="es-MX" sz="2000" u="none" cap="none" strike="noStrike">
                <a:solidFill>
                  <a:schemeClr val="dk1"/>
                </a:solidFill>
                <a:latin typeface="Work Sans Light"/>
                <a:ea typeface="Work Sans Light"/>
                <a:cs typeface="Work Sans Light"/>
                <a:sym typeface="Work Sans Light"/>
              </a:rPr>
              <a:t>El alcance actual cubre los aspectos fundamentales para un comparador de precios en línea. Sin embargo, considero que podemos enriquecer aún más la propuesta explorando algunas funcionalidades adicionales y profundizando en ciertos aspectos.</a:t>
            </a:r>
            <a:br>
              <a:rPr b="0" i="0" lang="es-MX" sz="2000" u="none" cap="none" strike="noStrike">
                <a:solidFill>
                  <a:schemeClr val="dk1"/>
                </a:solidFill>
                <a:latin typeface="Work Sans Light"/>
                <a:ea typeface="Work Sans Light"/>
                <a:cs typeface="Work Sans Light"/>
                <a:sym typeface="Work Sans Light"/>
              </a:rPr>
            </a:br>
            <a:br>
              <a:rPr b="0" i="0" lang="es-MX" sz="2000" u="none" cap="none" strike="noStrike">
                <a:solidFill>
                  <a:schemeClr val="dk1"/>
                </a:solidFill>
                <a:latin typeface="Work Sans Light"/>
                <a:ea typeface="Work Sans Light"/>
                <a:cs typeface="Work Sans Light"/>
                <a:sym typeface="Work Sans Light"/>
              </a:rPr>
            </a:br>
            <a:r>
              <a:rPr b="0" i="0" lang="es-MX" sz="2000" u="none" cap="none" strike="noStrike">
                <a:solidFill>
                  <a:schemeClr val="dk1"/>
                </a:solidFill>
                <a:latin typeface="Work Sans Light"/>
                <a:ea typeface="Work Sans Light"/>
                <a:cs typeface="Work Sans Light"/>
                <a:sym typeface="Work Sans Light"/>
              </a:rPr>
              <a:t>Funcionalidades principales:</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0" i="0" lang="es-MX" sz="2000" u="none" cap="none" strike="noStrike">
                <a:solidFill>
                  <a:schemeClr val="dk1"/>
                </a:solidFill>
                <a:latin typeface="Work Sans Light"/>
                <a:ea typeface="Work Sans Light"/>
                <a:cs typeface="Work Sans Light"/>
                <a:sym typeface="Work Sans Light"/>
              </a:rPr>
              <a:t>Recopilar información de precios de productos de diferentes supermercados.</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0" i="0" lang="es-MX" sz="2000" u="none" cap="none" strike="noStrike">
                <a:solidFill>
                  <a:schemeClr val="dk1"/>
                </a:solidFill>
                <a:latin typeface="Work Sans Light"/>
                <a:ea typeface="Work Sans Light"/>
                <a:cs typeface="Work Sans Light"/>
                <a:sym typeface="Work Sans Light"/>
              </a:rPr>
              <a:t>Almacenar la información en una base de datos.</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0" i="0" lang="es-MX" sz="2000" u="none" cap="none" strike="noStrike">
                <a:solidFill>
                  <a:schemeClr val="dk1"/>
                </a:solidFill>
                <a:latin typeface="Work Sans Light"/>
                <a:ea typeface="Work Sans Light"/>
                <a:cs typeface="Work Sans Light"/>
                <a:sym typeface="Work Sans Light"/>
              </a:rPr>
              <a:t>Permitir a los usuarios comparar precios de productos.</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0" i="0" lang="es-MX" sz="2000" u="none" cap="none" strike="noStrike">
                <a:solidFill>
                  <a:schemeClr val="dk1"/>
                </a:solidFill>
                <a:latin typeface="Work Sans Light"/>
                <a:ea typeface="Work Sans Light"/>
                <a:cs typeface="Work Sans Light"/>
                <a:sym typeface="Work Sans Light"/>
              </a:rPr>
              <a:t>Mostrar la ubicación de las tiendas cercanas al usuario.</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0" i="0" lang="es-MX" sz="2000" u="none" cap="none" strike="noStrike">
                <a:solidFill>
                  <a:schemeClr val="dk1"/>
                </a:solidFill>
                <a:latin typeface="Work Sans Light"/>
                <a:ea typeface="Work Sans Light"/>
                <a:cs typeface="Work Sans Light"/>
                <a:sym typeface="Work Sans Light"/>
              </a:rPr>
              <a:t>Ofrecer una versión premium con inteligencia artificial para una búsqueda más rápida y eficiente.</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chemeClr val="dk1"/>
              </a:buClr>
              <a:buSzPts val="1100"/>
              <a:buFont typeface="Arial"/>
              <a:buNone/>
            </a:pPr>
            <a:r>
              <a:rPr b="1" i="0" lang="es-MX" sz="2000" u="none" cap="none" strike="noStrike">
                <a:solidFill>
                  <a:schemeClr val="dk1"/>
                </a:solidFill>
                <a:latin typeface="Work Sans"/>
                <a:ea typeface="Work Sans"/>
                <a:cs typeface="Work Sans"/>
                <a:sym typeface="Work Sans"/>
              </a:rPr>
              <a:t>Público objetivo:</a:t>
            </a:r>
            <a:r>
              <a:rPr b="0" i="0" lang="es-MX" sz="2000" u="none" cap="none" strike="noStrike">
                <a:solidFill>
                  <a:schemeClr val="dk1"/>
                </a:solidFill>
                <a:latin typeface="Work Sans Light"/>
                <a:ea typeface="Work Sans Light"/>
                <a:cs typeface="Work Sans Light"/>
                <a:sym typeface="Work Sans Light"/>
              </a:rPr>
              <a:t> Consumidores colombianos que buscan ahorrar dinero en sus compras de la canasta familiar.</a:t>
            </a:r>
            <a:endParaRPr b="0" i="0" sz="20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Work Sans Light"/>
              <a:ea typeface="Work Sans Light"/>
              <a:cs typeface="Work Sans Light"/>
              <a:sym typeface="Work Sans Light"/>
            </a:endParaRPr>
          </a:p>
        </p:txBody>
      </p:sp>
      <p:pic>
        <p:nvPicPr>
          <p:cNvPr id="169" name="Google Shape;169;p10"/>
          <p:cNvPicPr preferRelativeResize="0"/>
          <p:nvPr/>
        </p:nvPicPr>
        <p:blipFill rotWithShape="1">
          <a:blip r:embed="rId3">
            <a:alphaModFix/>
          </a:blip>
          <a:srcRect b="0" l="0" r="0" t="0"/>
          <a:stretch/>
        </p:blipFill>
        <p:spPr>
          <a:xfrm>
            <a:off x="8491026" y="234163"/>
            <a:ext cx="1080000" cy="1080000"/>
          </a:xfrm>
          <a:prstGeom prst="rect">
            <a:avLst/>
          </a:prstGeom>
          <a:noFill/>
          <a:ln>
            <a:noFill/>
          </a:ln>
        </p:spPr>
      </p:pic>
      <p:pic>
        <p:nvPicPr>
          <p:cNvPr id="170" name="Google Shape;170;p10"/>
          <p:cNvPicPr preferRelativeResize="0"/>
          <p:nvPr/>
        </p:nvPicPr>
        <p:blipFill>
          <a:blip r:embed="rId4">
            <a:alphaModFix/>
          </a:blip>
          <a:stretch>
            <a:fillRect/>
          </a:stretch>
        </p:blipFill>
        <p:spPr>
          <a:xfrm>
            <a:off x="9571025" y="254050"/>
            <a:ext cx="1119701" cy="1060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2020-10-01T23:51:28Z</dcterms:created>
  <dc:creator>Jorge Enrique Pedraza Sanchez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